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8"/>
  </p:notesMasterIdLst>
  <p:sldIdLst>
    <p:sldId id="489" r:id="rId2"/>
    <p:sldId id="293" r:id="rId3"/>
    <p:sldId id="523" r:id="rId4"/>
    <p:sldId id="522" r:id="rId5"/>
    <p:sldId id="490" r:id="rId6"/>
    <p:sldId id="543" r:id="rId7"/>
    <p:sldId id="552" r:id="rId8"/>
    <p:sldId id="565" r:id="rId9"/>
    <p:sldId id="548" r:id="rId10"/>
    <p:sldId id="521" r:id="rId11"/>
    <p:sldId id="503" r:id="rId12"/>
    <p:sldId id="452" r:id="rId13"/>
    <p:sldId id="550" r:id="rId14"/>
    <p:sldId id="558" r:id="rId15"/>
    <p:sldId id="347" r:id="rId16"/>
    <p:sldId id="581" r:id="rId17"/>
    <p:sldId id="348" r:id="rId18"/>
    <p:sldId id="561" r:id="rId19"/>
    <p:sldId id="580" r:id="rId20"/>
    <p:sldId id="535" r:id="rId21"/>
    <p:sldId id="577" r:id="rId22"/>
    <p:sldId id="555" r:id="rId23"/>
    <p:sldId id="350" r:id="rId24"/>
    <p:sldId id="567" r:id="rId25"/>
    <p:sldId id="582" r:id="rId26"/>
    <p:sldId id="578" r:id="rId27"/>
  </p:sldIdLst>
  <p:sldSz cx="9144000" cy="6858000" type="screen4x3"/>
  <p:notesSz cx="6808788" cy="994092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0310950F-A048-4253-B889-59D1B079F7D5}">
          <p14:sldIdLst>
            <p14:sldId id="489"/>
            <p14:sldId id="293"/>
            <p14:sldId id="523"/>
            <p14:sldId id="522"/>
            <p14:sldId id="490"/>
            <p14:sldId id="543"/>
            <p14:sldId id="552"/>
            <p14:sldId id="565"/>
            <p14:sldId id="548"/>
            <p14:sldId id="521"/>
            <p14:sldId id="503"/>
            <p14:sldId id="452"/>
            <p14:sldId id="550"/>
            <p14:sldId id="558"/>
            <p14:sldId id="347"/>
            <p14:sldId id="581"/>
            <p14:sldId id="348"/>
            <p14:sldId id="561"/>
            <p14:sldId id="580"/>
            <p14:sldId id="535"/>
            <p14:sldId id="577"/>
            <p14:sldId id="555"/>
            <p14:sldId id="350"/>
            <p14:sldId id="567"/>
            <p14:sldId id="582"/>
            <p14:sldId id="578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28901"/>
    <a:srgbClr val="B60305"/>
    <a:srgbClr val="C48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3B7B519-3B7B-3493-1B89-D4365ED4BAA3}" v="40" dt="2025-02-17T19:59:12.700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2542" autoAdjust="0"/>
    <p:restoredTop sz="94660"/>
  </p:normalViewPr>
  <p:slideViewPr>
    <p:cSldViewPr snapToGrid="0" snapToObjects="1">
      <p:cViewPr varScale="1">
        <p:scale>
          <a:sx n="108" d="100"/>
          <a:sy n="108" d="100"/>
        </p:scale>
        <p:origin x="1302" y="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20" d="100"/>
        <a:sy n="120" d="100"/>
      </p:scale>
      <p:origin x="0" y="289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0475" cy="49704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6737" y="0"/>
            <a:ext cx="2950475" cy="49704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A47AE3B-FFAC-7041-B780-615B1B9062FC}" type="datetimeFigureOut">
              <a:rPr lang="en-US" smtClean="0"/>
              <a:t>2/18/2025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20750" y="746125"/>
            <a:ext cx="4967288" cy="3727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0879" y="4721940"/>
            <a:ext cx="5447030" cy="4473416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42154"/>
            <a:ext cx="2950475" cy="49704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6737" y="9442154"/>
            <a:ext cx="2950475" cy="49704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197E39D-5247-3041-9E23-6C3445E187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65877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ZA" sz="1200" dirty="0">
                <a:solidFill>
                  <a:srgbClr val="0070C0"/>
                </a:solidFill>
              </a:rPr>
              <a:t>The </a:t>
            </a:r>
            <a:r>
              <a:rPr lang="en-ZA" sz="1200" i="1" dirty="0">
                <a:solidFill>
                  <a:srgbClr val="0070C0"/>
                </a:solidFill>
              </a:rPr>
              <a:t>Register of </a:t>
            </a:r>
            <a:r>
              <a:rPr lang="en-GB" sz="1200" i="1" dirty="0">
                <a:solidFill>
                  <a:srgbClr val="0070C0"/>
                </a:solidFill>
              </a:rPr>
              <a:t>Contractors </a:t>
            </a:r>
            <a:r>
              <a:rPr lang="en-GB" sz="1200" dirty="0">
                <a:solidFill>
                  <a:srgbClr val="0070C0"/>
                </a:solidFill>
              </a:rPr>
              <a:t>facilitates public sector procurement and can be used to target contractor development.                 </a:t>
            </a:r>
            <a:endParaRPr lang="en-US" altLang="en-US" sz="1200" dirty="0">
              <a:solidFill>
                <a:srgbClr val="0070C0"/>
              </a:solidFill>
            </a:endParaRPr>
          </a:p>
          <a:p>
            <a:r>
              <a:rPr lang="en-ZA" dirty="0"/>
              <a:t> 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2AF968-CC30-4AF2-981F-D98750C019B0}" type="slidenum">
              <a:rPr lang="en-US" smtClean="0"/>
              <a:pPr/>
              <a:t>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3889572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273276C-538E-4C52-90C4-08C7705C820F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541431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653F97B-8047-4DED-9324-FD375A19B197}" type="slidenum">
              <a:rPr lang="en-US" smtClean="0"/>
              <a:pPr>
                <a:defRPr/>
              </a:pPr>
              <a:t>17</a:t>
            </a:fld>
            <a:endParaRPr lang="en-US" dirty="0"/>
          </a:p>
        </p:txBody>
      </p:sp>
      <p:sp>
        <p:nvSpPr>
          <p:cNvPr id="215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lnSpc>
                <a:spcPct val="80000"/>
              </a:lnSpc>
            </a:pPr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val="396848498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653F97B-8047-4DED-9324-FD375A19B197}" type="slidenum">
              <a:rPr lang="en-US" smtClean="0"/>
              <a:pPr>
                <a:defRPr/>
              </a:pPr>
              <a:t>23</a:t>
            </a:fld>
            <a:endParaRPr lang="en-US" dirty="0"/>
          </a:p>
        </p:txBody>
      </p:sp>
      <p:sp>
        <p:nvSpPr>
          <p:cNvPr id="215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lnSpc>
                <a:spcPct val="80000"/>
              </a:lnSpc>
            </a:pPr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val="2794098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48733" y="2339976"/>
            <a:ext cx="4207933" cy="1046691"/>
          </a:xfrm>
        </p:spPr>
        <p:txBody>
          <a:bodyPr anchor="t"/>
          <a:lstStyle>
            <a:lvl1pPr algn="l">
              <a:defRPr sz="2800">
                <a:solidFill>
                  <a:srgbClr val="7F7F7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48733" y="3225800"/>
            <a:ext cx="7772400" cy="920750"/>
          </a:xfrm>
        </p:spPr>
        <p:txBody>
          <a:bodyPr>
            <a:normAutofit/>
          </a:bodyPr>
          <a:lstStyle>
            <a:lvl1pPr marL="0" indent="0" algn="l">
              <a:buNone/>
              <a:defRPr sz="1200" b="0" i="0">
                <a:solidFill>
                  <a:schemeClr val="tx1">
                    <a:tint val="75000"/>
                  </a:schemeClr>
                </a:solidFill>
                <a:latin typeface="Arial Narrow"/>
                <a:cs typeface="Arial Narrow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364162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364162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lvl2pPr>
              <a:defRPr>
                <a:solidFill>
                  <a:srgbClr val="FFFFFF"/>
                </a:solidFill>
              </a:defRPr>
            </a:lvl2pPr>
            <a:lvl3pPr>
              <a:defRPr>
                <a:solidFill>
                  <a:srgbClr val="FFFFFF"/>
                </a:solidFill>
              </a:defRPr>
            </a:lvl3pPr>
            <a:lvl4pPr>
              <a:defRPr>
                <a:solidFill>
                  <a:srgbClr val="FFFFFF"/>
                </a:solidFill>
              </a:defRPr>
            </a:lvl4pPr>
            <a:lvl5pP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lank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/>
          <p:cNvSpPr>
            <a:spLocks noGrp="1"/>
          </p:cNvSpPr>
          <p:nvPr>
            <p:ph idx="1" hasCustomPrompt="1"/>
          </p:nvPr>
        </p:nvSpPr>
        <p:spPr>
          <a:xfrm>
            <a:off x="190500" y="3375819"/>
            <a:ext cx="3568700" cy="2745581"/>
          </a:xfrm>
        </p:spPr>
        <p:txBody>
          <a:bodyPr vert="horz" wrap="none">
            <a:normAutofit/>
          </a:bodyPr>
          <a:lstStyle>
            <a:lvl1pPr>
              <a:buFontTx/>
              <a:buNone/>
              <a:defRPr sz="1400" cap="none">
                <a:solidFill>
                  <a:srgbClr val="FFFFFF"/>
                </a:solidFill>
              </a:defRPr>
            </a:lvl1pPr>
            <a:lvl2pPr>
              <a:defRPr sz="2000">
                <a:solidFill>
                  <a:srgbClr val="FFFFFF"/>
                </a:solidFill>
              </a:defRPr>
            </a:lvl2pPr>
            <a:lvl3pPr>
              <a:defRPr sz="1800">
                <a:solidFill>
                  <a:srgbClr val="FFFFFF"/>
                </a:solidFill>
              </a:defRPr>
            </a:lvl3pPr>
            <a:lvl4pPr>
              <a:defRPr sz="1600">
                <a:solidFill>
                  <a:srgbClr val="FFFFFF"/>
                </a:solidFill>
              </a:defRPr>
            </a:lvl4pPr>
            <a:lvl5pPr algn="l">
              <a:spcAft>
                <a:spcPts val="0"/>
              </a:spcAft>
              <a:buNone/>
              <a:defRPr sz="1600">
                <a:solidFill>
                  <a:srgbClr val="FFFFFF"/>
                </a:solidFill>
              </a:defRPr>
            </a:lvl5pPr>
          </a:lstStyle>
          <a:p>
            <a:pPr lvl="0"/>
            <a:r>
              <a:rPr lang="en-GB" dirty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314701" y="4724400"/>
            <a:ext cx="5180012" cy="1044575"/>
          </a:xfrm>
        </p:spPr>
        <p:txBody>
          <a:bodyPr anchor="t"/>
          <a:lstStyle>
            <a:lvl1pPr algn="r">
              <a:defRPr sz="2800" b="0" i="0" cap="all">
                <a:solidFill>
                  <a:srgbClr val="FFFFFF"/>
                </a:solidFill>
                <a:latin typeface="Arial Narrow"/>
                <a:cs typeface="Arial Narrow"/>
              </a:defRPr>
            </a:lvl1pPr>
          </a:lstStyle>
          <a:p>
            <a:r>
              <a:rPr lang="en-GB" dirty="0"/>
              <a:t>Click to edit </a:t>
            </a:r>
            <a:br>
              <a:rPr lang="en-GB" dirty="0"/>
            </a:br>
            <a:r>
              <a:rPr lang="en-GB" dirty="0"/>
              <a:t>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314701" y="5643298"/>
            <a:ext cx="5180012" cy="530754"/>
          </a:xfrm>
        </p:spPr>
        <p:txBody>
          <a:bodyPr anchor="t">
            <a:normAutofit/>
          </a:bodyPr>
          <a:lstStyle>
            <a:lvl1pPr marL="0" indent="0" algn="r">
              <a:buNone/>
              <a:defRPr sz="1600" b="0" i="0">
                <a:solidFill>
                  <a:schemeClr val="bg1"/>
                </a:solidFill>
                <a:latin typeface="Arial Narrow"/>
                <a:cs typeface="Arial Narrow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39497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39497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0" i="0" cap="none">
                <a:solidFill>
                  <a:schemeClr val="bg1">
                    <a:lumMod val="50000"/>
                  </a:schemeClr>
                </a:solidFill>
                <a:latin typeface="Arial Narrow"/>
                <a:cs typeface="Arial Narrow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45122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0" i="0" cap="none">
                <a:latin typeface="Arial Narrow"/>
                <a:cs typeface="Arial Narrow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45122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0" cy="516255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13760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233862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36163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800600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6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417638"/>
            <a:ext cx="8229600" cy="39163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2" r:id="rId13"/>
    <p:sldLayoutId id="2147483661" r:id="rId14"/>
  </p:sldLayoutIdLst>
  <p:txStyles>
    <p:titleStyle>
      <a:lvl1pPr algn="l" defTabSz="457200" rtl="0" eaLnBrk="1" latinLnBrk="0" hangingPunct="1">
        <a:spcBef>
          <a:spcPct val="0"/>
        </a:spcBef>
        <a:buNone/>
        <a:defRPr sz="3200" b="0" i="0" kern="1200" cap="none">
          <a:solidFill>
            <a:srgbClr val="B60305"/>
          </a:solidFill>
          <a:latin typeface="Arial"/>
          <a:ea typeface="+mj-ea"/>
          <a:cs typeface="Arial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2400" b="0" i="0" kern="1200" cap="none">
          <a:solidFill>
            <a:srgbClr val="595959"/>
          </a:solidFill>
          <a:latin typeface="Arial"/>
          <a:ea typeface="+mn-ea"/>
          <a:cs typeface="Arial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400" b="0" i="0" kern="1200">
          <a:solidFill>
            <a:schemeClr val="bg1">
              <a:lumMod val="50000"/>
            </a:schemeClr>
          </a:solidFill>
          <a:latin typeface="Arial"/>
          <a:ea typeface="+mn-ea"/>
          <a:cs typeface="Arial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000" b="0" i="0" kern="1200">
          <a:solidFill>
            <a:schemeClr val="bg1">
              <a:lumMod val="50000"/>
            </a:schemeClr>
          </a:solidFill>
          <a:latin typeface="Arial"/>
          <a:ea typeface="+mn-ea"/>
          <a:cs typeface="Arial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1800" b="0" i="0" kern="1200">
          <a:solidFill>
            <a:schemeClr val="bg1">
              <a:lumMod val="50000"/>
            </a:schemeClr>
          </a:solidFill>
          <a:latin typeface="Arial"/>
          <a:ea typeface="+mn-ea"/>
          <a:cs typeface="Arial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1600" b="0" i="0" kern="1200">
          <a:solidFill>
            <a:schemeClr val="bg1">
              <a:lumMod val="50000"/>
            </a:schemeClr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cidb.org.za/" TargetMode="Externa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hyperlink" Target="mailto:cidbnc@cidb.org.za" TargetMode="Externa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2524259"/>
            <a:ext cx="7954179" cy="1808043"/>
          </a:xfrm>
        </p:spPr>
        <p:txBody>
          <a:bodyPr>
            <a:noAutofit/>
          </a:bodyPr>
          <a:lstStyle/>
          <a:p>
            <a:r>
              <a:rPr lang="en-US" sz="3200" b="1" dirty="0">
                <a:solidFill>
                  <a:schemeClr val="tx1"/>
                </a:solidFill>
              </a:rPr>
              <a:t>SOL PLAATJE MUNICIPALITY </a:t>
            </a:r>
            <a:br>
              <a:rPr lang="en-US" sz="3200" b="1" dirty="0">
                <a:solidFill>
                  <a:schemeClr val="tx1"/>
                </a:solidFill>
              </a:rPr>
            </a:br>
            <a:r>
              <a:rPr lang="en-US" sz="3200" b="1" dirty="0">
                <a:solidFill>
                  <a:schemeClr val="tx1"/>
                </a:solidFill>
              </a:rPr>
              <a:t>TENDER TRAINING WORKSHOP WORKSHOP</a:t>
            </a:r>
            <a:br>
              <a:rPr lang="en-US" sz="3200" b="1" dirty="0"/>
            </a:br>
            <a:br>
              <a:rPr lang="en-US" sz="3200" b="1" dirty="0"/>
            </a:br>
            <a:r>
              <a:rPr lang="en-US" sz="3200" b="1" dirty="0">
                <a:solidFill>
                  <a:schemeClr val="tx1"/>
                </a:solidFill>
              </a:rPr>
              <a:t>18 February 2025</a:t>
            </a:r>
            <a:br>
              <a:rPr lang="en-US" sz="3200" b="1" dirty="0">
                <a:solidFill>
                  <a:schemeClr val="tx1"/>
                </a:solidFill>
              </a:rPr>
            </a:br>
            <a:br>
              <a:rPr lang="en-US" sz="3200" b="1" dirty="0">
                <a:solidFill>
                  <a:schemeClr val="tx1"/>
                </a:solidFill>
              </a:rPr>
            </a:br>
            <a:br>
              <a:rPr lang="en-US" sz="2400" b="1" dirty="0">
                <a:solidFill>
                  <a:schemeClr val="tx1"/>
                </a:solidFill>
              </a:rPr>
            </a:br>
            <a:br>
              <a:rPr lang="en-US" sz="2400" b="1" dirty="0">
                <a:solidFill>
                  <a:schemeClr val="tx1"/>
                </a:solidFill>
              </a:rPr>
            </a:br>
            <a:br>
              <a:rPr lang="en-US" sz="2400" b="1" dirty="0">
                <a:solidFill>
                  <a:schemeClr val="tx1"/>
                </a:solidFill>
              </a:rPr>
            </a:b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282747512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3"/>
          <p:cNvSpPr>
            <a:spLocks noGrp="1"/>
          </p:cNvSpPr>
          <p:nvPr>
            <p:ph type="title"/>
          </p:nvPr>
        </p:nvSpPr>
        <p:spPr>
          <a:xfrm>
            <a:off x="437535" y="107490"/>
            <a:ext cx="8229600" cy="1143000"/>
          </a:xfrm>
        </p:spPr>
        <p:txBody>
          <a:bodyPr/>
          <a:lstStyle/>
          <a:p>
            <a:r>
              <a:rPr lang="en-ZA" sz="2400" b="1" dirty="0"/>
              <a:t>Revised Threshold – Effective date 07 October 2019</a:t>
            </a:r>
          </a:p>
        </p:txBody>
      </p:sp>
      <p:graphicFrame>
        <p:nvGraphicFramePr>
          <p:cNvPr id="3" name="Content Placeholder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3113883"/>
              </p:ext>
            </p:extLst>
          </p:nvPr>
        </p:nvGraphicFramePr>
        <p:xfrm>
          <a:off x="710214" y="1417640"/>
          <a:ext cx="6795110" cy="422225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8146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0682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0682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0960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ZA" sz="2000" dirty="0">
                          <a:effectLst/>
                          <a:latin typeface="+mn-lt"/>
                        </a:rPr>
                        <a:t>Grade</a:t>
                      </a:r>
                      <a:endParaRPr lang="en-ZA" sz="2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7712" marR="77712" marT="38856" marB="38856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000" dirty="0">
                          <a:effectLst/>
                          <a:latin typeface="+mn-lt"/>
                        </a:rPr>
                        <a:t>Old Tender Value Limits</a:t>
                      </a:r>
                      <a:endParaRPr lang="en-ZA" sz="2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7712" marR="77712" marT="38856" marB="38856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000" b="1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New Tender Value Limits (07 Oct 2019)</a:t>
                      </a:r>
                      <a:endParaRPr lang="en-ZA" sz="2000" b="1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963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000" b="1" dirty="0">
                          <a:effectLst/>
                          <a:latin typeface="+mn-lt"/>
                        </a:rPr>
                        <a:t>1</a:t>
                      </a:r>
                      <a:endParaRPr lang="en-ZA" sz="20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095" marR="8095" marT="8095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000" b="1" dirty="0">
                          <a:effectLst/>
                          <a:latin typeface="+mn-lt"/>
                        </a:rPr>
                        <a:t>R 200 000</a:t>
                      </a:r>
                      <a:endParaRPr lang="en-ZA" sz="20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095" marR="8095" marT="8095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000" b="1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R500 000</a:t>
                      </a:r>
                      <a:endParaRPr lang="en-ZA" sz="2000" b="1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963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000" b="1" dirty="0">
                          <a:effectLst/>
                          <a:latin typeface="+mn-lt"/>
                        </a:rPr>
                        <a:t>2</a:t>
                      </a:r>
                      <a:endParaRPr lang="en-ZA" sz="20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095" marR="8095" marT="8095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000" b="1" dirty="0">
                          <a:effectLst/>
                          <a:latin typeface="+mn-lt"/>
                        </a:rPr>
                        <a:t>R 650 000</a:t>
                      </a:r>
                      <a:endParaRPr lang="en-ZA" sz="20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095" marR="8095" marT="8095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000" b="1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R1 000 000</a:t>
                      </a:r>
                      <a:endParaRPr lang="en-ZA" sz="2000" b="1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963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000" b="1" dirty="0">
                          <a:effectLst/>
                          <a:latin typeface="+mn-lt"/>
                        </a:rPr>
                        <a:t>3</a:t>
                      </a:r>
                      <a:endParaRPr lang="en-ZA" sz="20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095" marR="8095" marT="8095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000" b="1" dirty="0">
                          <a:effectLst/>
                          <a:latin typeface="+mn-lt"/>
                        </a:rPr>
                        <a:t>R 2 000 000</a:t>
                      </a:r>
                      <a:endParaRPr lang="en-ZA" sz="20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095" marR="8095" marT="8095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000" b="1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R3 000 000</a:t>
                      </a:r>
                      <a:endParaRPr lang="en-ZA" sz="2000" b="1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963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000" b="1" dirty="0">
                          <a:effectLst/>
                          <a:latin typeface="+mn-lt"/>
                        </a:rPr>
                        <a:t>4</a:t>
                      </a:r>
                      <a:endParaRPr lang="en-ZA" sz="20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095" marR="8095" marT="8095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000" b="1" dirty="0">
                          <a:effectLst/>
                          <a:latin typeface="+mn-lt"/>
                        </a:rPr>
                        <a:t>R 4 000 000</a:t>
                      </a:r>
                      <a:endParaRPr lang="en-ZA" sz="20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095" marR="8095" marT="8095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000" b="1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R6 000 000</a:t>
                      </a:r>
                      <a:endParaRPr lang="en-ZA" sz="2000" b="1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8963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000" b="1" dirty="0">
                          <a:effectLst/>
                          <a:latin typeface="+mn-lt"/>
                        </a:rPr>
                        <a:t>5</a:t>
                      </a:r>
                      <a:endParaRPr lang="en-ZA" sz="20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095" marR="8095" marT="8095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000" b="1" dirty="0">
                          <a:effectLst/>
                          <a:latin typeface="+mn-lt"/>
                        </a:rPr>
                        <a:t>R 6 500 000</a:t>
                      </a:r>
                      <a:endParaRPr lang="en-ZA" sz="20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095" marR="8095" marT="8095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000" b="1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R10 000 000</a:t>
                      </a:r>
                      <a:endParaRPr lang="en-ZA" sz="2000" b="1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8963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000" b="1">
                          <a:effectLst/>
                          <a:latin typeface="+mn-lt"/>
                        </a:rPr>
                        <a:t>6</a:t>
                      </a:r>
                      <a:endParaRPr lang="en-ZA" sz="2000" b="1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095" marR="8095" marT="8095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000" b="1" dirty="0">
                          <a:effectLst/>
                          <a:latin typeface="+mn-lt"/>
                        </a:rPr>
                        <a:t>R 13 000 000</a:t>
                      </a:r>
                      <a:endParaRPr lang="en-ZA" sz="20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095" marR="8095" marT="8095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000" b="1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R20 000 000</a:t>
                      </a:r>
                      <a:endParaRPr lang="en-ZA" sz="2000" b="1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8963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000" b="1">
                          <a:effectLst/>
                          <a:latin typeface="+mn-lt"/>
                        </a:rPr>
                        <a:t>7</a:t>
                      </a:r>
                      <a:endParaRPr lang="en-ZA" sz="2000" b="1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095" marR="8095" marT="8095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000" b="1" dirty="0">
                          <a:effectLst/>
                          <a:latin typeface="+mn-lt"/>
                        </a:rPr>
                        <a:t>R 40 000 000</a:t>
                      </a:r>
                      <a:endParaRPr lang="en-ZA" sz="20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095" marR="8095" marT="8095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000" b="1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R60 000 000</a:t>
                      </a:r>
                      <a:endParaRPr lang="en-ZA" sz="2000" b="1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8963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000" b="1">
                          <a:effectLst/>
                          <a:latin typeface="+mn-lt"/>
                        </a:rPr>
                        <a:t>8</a:t>
                      </a:r>
                      <a:endParaRPr lang="en-ZA" sz="2000" b="1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095" marR="8095" marT="8095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000" b="1" dirty="0">
                          <a:effectLst/>
                          <a:latin typeface="+mn-lt"/>
                        </a:rPr>
                        <a:t>R 130 000 000</a:t>
                      </a:r>
                      <a:endParaRPr lang="en-ZA" sz="20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095" marR="8095" marT="8095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000" b="1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R200 000 000</a:t>
                      </a:r>
                      <a:endParaRPr lang="en-ZA" sz="2000" b="1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8963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000" b="1" dirty="0">
                          <a:effectLst/>
                          <a:latin typeface="+mn-lt"/>
                        </a:rPr>
                        <a:t>9</a:t>
                      </a:r>
                      <a:endParaRPr lang="en-ZA" sz="20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095" marR="8095" marT="8095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000" b="1" dirty="0">
                          <a:effectLst/>
                          <a:latin typeface="+mn-lt"/>
                        </a:rPr>
                        <a:t>No limit</a:t>
                      </a:r>
                      <a:endParaRPr lang="en-ZA" sz="20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095" marR="8095" marT="8095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000" b="1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No Limit</a:t>
                      </a:r>
                      <a:endParaRPr lang="en-ZA" sz="2000" b="1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4534327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2560" y="317716"/>
            <a:ext cx="8229600" cy="396240"/>
          </a:xfrm>
        </p:spPr>
        <p:txBody>
          <a:bodyPr/>
          <a:lstStyle/>
          <a:p>
            <a:r>
              <a:rPr lang="en-US" sz="2400" b="1" dirty="0"/>
              <a:t>Classes of Construction Works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2560" y="988533"/>
            <a:ext cx="8879840" cy="5749871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Ø"/>
            </a:pPr>
            <a:r>
              <a:rPr lang="en-US" sz="2000" b="1" dirty="0">
                <a:solidFill>
                  <a:schemeClr val="tx1"/>
                </a:solidFill>
                <a:cs typeface="Arial" charset="0"/>
              </a:rPr>
              <a:t>GB</a:t>
            </a:r>
            <a:r>
              <a:rPr lang="en-US" sz="2000" dirty="0">
                <a:solidFill>
                  <a:schemeClr val="tx1"/>
                </a:solidFill>
                <a:cs typeface="Arial" charset="0"/>
              </a:rPr>
              <a:t> = General Building</a:t>
            </a:r>
          </a:p>
          <a:p>
            <a:pPr marL="0" indent="0">
              <a:buNone/>
            </a:pPr>
            <a:r>
              <a:rPr lang="en-US" sz="2000" dirty="0">
                <a:solidFill>
                  <a:schemeClr val="tx1"/>
                </a:solidFill>
                <a:cs typeface="Arial" charset="0"/>
              </a:rPr>
              <a:t>i.e. construction of office building, clinic, car ports etc. </a:t>
            </a:r>
          </a:p>
          <a:p>
            <a:pPr>
              <a:buFont typeface="Wingdings" pitchFamily="2" charset="2"/>
              <a:buChar char="Ø"/>
            </a:pPr>
            <a:r>
              <a:rPr lang="en-US" sz="2000" b="1" dirty="0">
                <a:solidFill>
                  <a:schemeClr val="tx1"/>
                </a:solidFill>
                <a:cs typeface="Arial" charset="0"/>
              </a:rPr>
              <a:t>CE</a:t>
            </a:r>
            <a:r>
              <a:rPr lang="en-US" sz="2000" dirty="0">
                <a:solidFill>
                  <a:schemeClr val="tx1"/>
                </a:solidFill>
                <a:cs typeface="Arial" charset="0"/>
              </a:rPr>
              <a:t> = Civil Engineering</a:t>
            </a:r>
          </a:p>
          <a:p>
            <a:pPr marL="0" indent="0">
              <a:buNone/>
            </a:pPr>
            <a:r>
              <a:rPr lang="en-US" sz="2000" dirty="0">
                <a:solidFill>
                  <a:schemeClr val="tx1"/>
                </a:solidFill>
                <a:cs typeface="Arial" charset="0"/>
              </a:rPr>
              <a:t>i.e. roads, railways, reservoir, irrigations works, earthworks, water treatment and supply etc. </a:t>
            </a:r>
          </a:p>
          <a:p>
            <a:pPr>
              <a:buFont typeface="Wingdings" pitchFamily="2" charset="2"/>
              <a:buChar char="Ø"/>
            </a:pPr>
            <a:r>
              <a:rPr lang="en-US" sz="2000" b="1" dirty="0">
                <a:solidFill>
                  <a:schemeClr val="tx1"/>
                </a:solidFill>
                <a:cs typeface="Arial" charset="0"/>
              </a:rPr>
              <a:t>ME</a:t>
            </a:r>
            <a:r>
              <a:rPr lang="en-US" sz="2000" dirty="0">
                <a:solidFill>
                  <a:schemeClr val="tx1"/>
                </a:solidFill>
                <a:cs typeface="Arial" charset="0"/>
              </a:rPr>
              <a:t> = Mechanical Engineering</a:t>
            </a:r>
          </a:p>
          <a:p>
            <a:pPr marL="0" indent="0">
              <a:buNone/>
            </a:pPr>
            <a:r>
              <a:rPr lang="en-US" sz="2000" dirty="0">
                <a:solidFill>
                  <a:schemeClr val="tx1"/>
                </a:solidFill>
                <a:cs typeface="Arial" charset="0"/>
              </a:rPr>
              <a:t>i.e. air conditioning and mechanical ventilation, boiler installation, lift installations and escalators, etc. </a:t>
            </a:r>
          </a:p>
          <a:p>
            <a:pPr>
              <a:buFont typeface="Wingdings" pitchFamily="2" charset="2"/>
              <a:buChar char="Ø"/>
            </a:pPr>
            <a:r>
              <a:rPr lang="en-US" sz="2000" b="1" dirty="0">
                <a:solidFill>
                  <a:schemeClr val="tx1"/>
                </a:solidFill>
                <a:cs typeface="Arial" charset="0"/>
              </a:rPr>
              <a:t>EB </a:t>
            </a:r>
            <a:r>
              <a:rPr lang="en-US" sz="2000" dirty="0">
                <a:solidFill>
                  <a:schemeClr val="tx1"/>
                </a:solidFill>
                <a:cs typeface="Arial" charset="0"/>
              </a:rPr>
              <a:t>= Electrical Engineering (Building)</a:t>
            </a:r>
          </a:p>
          <a:p>
            <a:pPr marL="0" indent="0">
              <a:buNone/>
            </a:pPr>
            <a:r>
              <a:rPr lang="en-US" sz="2000" dirty="0">
                <a:solidFill>
                  <a:schemeClr val="tx1"/>
                </a:solidFill>
                <a:cs typeface="Arial" charset="0"/>
              </a:rPr>
              <a:t>i.e. electrical installations in buildings, standby plant</a:t>
            </a:r>
          </a:p>
          <a:p>
            <a:pPr>
              <a:buFont typeface="Wingdings" pitchFamily="2" charset="2"/>
              <a:buChar char="Ø"/>
            </a:pPr>
            <a:r>
              <a:rPr lang="en-ZA" sz="2000" b="1" dirty="0">
                <a:solidFill>
                  <a:schemeClr val="tx1"/>
                </a:solidFill>
                <a:cs typeface="Arial" charset="0"/>
              </a:rPr>
              <a:t>EP</a:t>
            </a:r>
            <a:r>
              <a:rPr lang="en-ZA" sz="2000" dirty="0">
                <a:solidFill>
                  <a:schemeClr val="tx1"/>
                </a:solidFill>
                <a:cs typeface="Arial" charset="0"/>
              </a:rPr>
              <a:t> = </a:t>
            </a:r>
            <a:r>
              <a:rPr lang="en-US" sz="2000" dirty="0">
                <a:solidFill>
                  <a:schemeClr val="tx1"/>
                </a:solidFill>
                <a:cs typeface="Arial" charset="0"/>
              </a:rPr>
              <a:t>Electrical Engineering (Infrastructure)</a:t>
            </a:r>
          </a:p>
          <a:p>
            <a:pPr marL="0" indent="0">
              <a:buNone/>
            </a:pPr>
            <a:r>
              <a:rPr lang="en-US" sz="2000" dirty="0">
                <a:solidFill>
                  <a:schemeClr val="tx1"/>
                </a:solidFill>
                <a:cs typeface="Arial" charset="0"/>
              </a:rPr>
              <a:t>i.e. power generation, substations, transmission lines etc. </a:t>
            </a:r>
          </a:p>
          <a:p>
            <a:pPr>
              <a:buFont typeface="Wingdings" pitchFamily="2" charset="2"/>
              <a:buChar char="Ø"/>
            </a:pPr>
            <a:r>
              <a:rPr lang="en-US" sz="2000" dirty="0">
                <a:solidFill>
                  <a:schemeClr val="tx1"/>
                </a:solidFill>
                <a:cs typeface="Arial" charset="0"/>
              </a:rPr>
              <a:t>Specialist works (15 Specialist works)</a:t>
            </a:r>
          </a:p>
          <a:p>
            <a:pPr lvl="0"/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11722405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7708900" cy="666427"/>
          </a:xfrm>
        </p:spPr>
        <p:txBody>
          <a:bodyPr/>
          <a:lstStyle/>
          <a:p>
            <a:r>
              <a:rPr lang="en-US" sz="2400" b="1" dirty="0"/>
              <a:t>Classes of Specialist Works </a:t>
            </a:r>
            <a:endParaRPr lang="en-ZA" sz="2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05912"/>
            <a:ext cx="8229600" cy="5137687"/>
          </a:xfrm>
        </p:spPr>
        <p:txBody>
          <a:bodyPr>
            <a:noAutofit/>
          </a:bodyPr>
          <a:lstStyle/>
          <a:p>
            <a:pPr marL="0" indent="0">
              <a:buNone/>
              <a:defRPr/>
            </a:pPr>
            <a:r>
              <a:rPr lang="en-US" sz="1600" dirty="0">
                <a:solidFill>
                  <a:schemeClr val="tx1"/>
                </a:solidFill>
                <a:cs typeface="Arial" charset="0"/>
              </a:rPr>
              <a:t>1)  SB -	Asphalt works (installation, repair, maintenance or removal of asphalt)</a:t>
            </a:r>
          </a:p>
          <a:p>
            <a:pPr marL="0" indent="0">
              <a:buNone/>
              <a:defRPr/>
            </a:pPr>
            <a:r>
              <a:rPr lang="en-US" sz="1600" dirty="0">
                <a:solidFill>
                  <a:schemeClr val="tx1"/>
                </a:solidFill>
                <a:cs typeface="Arial" charset="0"/>
              </a:rPr>
              <a:t>2)  SC -	 Building excavations, shaft sinking &amp; lateral earth support</a:t>
            </a:r>
          </a:p>
          <a:p>
            <a:pPr marL="0" indent="0">
              <a:buNone/>
              <a:defRPr/>
            </a:pPr>
            <a:r>
              <a:rPr lang="en-US" sz="1600" dirty="0">
                <a:solidFill>
                  <a:schemeClr val="tx1"/>
                </a:solidFill>
                <a:cs typeface="Arial" charset="0"/>
              </a:rPr>
              <a:t>3)  SD -	Corrosion protection (installation, repair, removal of corrosion protection 			systems)</a:t>
            </a:r>
          </a:p>
          <a:p>
            <a:pPr marL="0" indent="0">
              <a:buNone/>
              <a:defRPr/>
            </a:pPr>
            <a:r>
              <a:rPr lang="en-US" sz="1600" dirty="0">
                <a:solidFill>
                  <a:schemeClr val="tx1"/>
                </a:solidFill>
                <a:cs typeface="Arial" charset="0"/>
              </a:rPr>
              <a:t>4)  SE -	Demolition of buildings and blasting</a:t>
            </a:r>
          </a:p>
          <a:p>
            <a:pPr marL="0" indent="0">
              <a:buNone/>
              <a:defRPr/>
            </a:pPr>
            <a:r>
              <a:rPr lang="en-US" sz="1600" dirty="0">
                <a:solidFill>
                  <a:schemeClr val="tx1"/>
                </a:solidFill>
                <a:cs typeface="Arial" charset="0"/>
              </a:rPr>
              <a:t>5)  SF -	Fire prevention and protection systems</a:t>
            </a:r>
          </a:p>
          <a:p>
            <a:pPr marL="0" indent="0">
              <a:buNone/>
              <a:defRPr/>
            </a:pPr>
            <a:r>
              <a:rPr lang="en-US" sz="1600" dirty="0">
                <a:solidFill>
                  <a:schemeClr val="tx1"/>
                </a:solidFill>
                <a:cs typeface="Arial" charset="0"/>
              </a:rPr>
              <a:t>6)  SG -	Glazing, curtain walls and shop fronts</a:t>
            </a:r>
          </a:p>
          <a:p>
            <a:pPr marL="0" indent="0">
              <a:buNone/>
              <a:defRPr/>
            </a:pPr>
            <a:r>
              <a:rPr lang="en-US" sz="1600" dirty="0">
                <a:solidFill>
                  <a:schemeClr val="tx1"/>
                </a:solidFill>
                <a:cs typeface="Arial" charset="0"/>
              </a:rPr>
              <a:t>7)  SH -	Landscaping, irrigation and horticultural works </a:t>
            </a:r>
          </a:p>
          <a:p>
            <a:pPr>
              <a:buAutoNum type="arabicParenR" startAt="8"/>
              <a:defRPr/>
            </a:pPr>
            <a:r>
              <a:rPr lang="en-US" sz="1600" dirty="0">
                <a:solidFill>
                  <a:schemeClr val="tx1"/>
                </a:solidFill>
                <a:cs typeface="Arial" charset="0"/>
              </a:rPr>
              <a:t>SI  -	Lifts, escalators and travellators </a:t>
            </a:r>
          </a:p>
          <a:p>
            <a:pPr>
              <a:buAutoNum type="arabicParenR" startAt="8"/>
              <a:defRPr/>
            </a:pPr>
            <a:r>
              <a:rPr lang="en-US" sz="1600" dirty="0">
                <a:solidFill>
                  <a:schemeClr val="tx1"/>
                </a:solidFill>
                <a:cs typeface="Arial" charset="0"/>
              </a:rPr>
              <a:t>SJ -	Piling and specialized foundations for buildings &amp;structures</a:t>
            </a:r>
          </a:p>
          <a:p>
            <a:pPr>
              <a:buAutoNum type="arabicParenR" startAt="8"/>
              <a:defRPr/>
            </a:pPr>
            <a:r>
              <a:rPr lang="en-US" sz="1600" dirty="0">
                <a:solidFill>
                  <a:schemeClr val="tx1"/>
                </a:solidFill>
                <a:cs typeface="Arial" charset="0"/>
              </a:rPr>
              <a:t>SK -	Road markings and signage</a:t>
            </a:r>
          </a:p>
          <a:p>
            <a:pPr>
              <a:buAutoNum type="arabicParenR" startAt="8"/>
              <a:defRPr/>
            </a:pPr>
            <a:r>
              <a:rPr lang="en-US" sz="1600" dirty="0">
                <a:solidFill>
                  <a:schemeClr val="tx1"/>
                </a:solidFill>
                <a:cs typeface="Arial" charset="0"/>
              </a:rPr>
              <a:t>SL -	Structural steelwork fabrication and erection</a:t>
            </a:r>
          </a:p>
          <a:p>
            <a:pPr>
              <a:buAutoNum type="arabicParenR" startAt="8"/>
              <a:defRPr/>
            </a:pPr>
            <a:r>
              <a:rPr lang="en-US" sz="1600" dirty="0">
                <a:solidFill>
                  <a:schemeClr val="tx1"/>
                </a:solidFill>
                <a:cs typeface="Arial" charset="0"/>
              </a:rPr>
              <a:t>SM -	Timber buildings and structures</a:t>
            </a:r>
          </a:p>
          <a:p>
            <a:pPr>
              <a:buAutoNum type="arabicParenR" startAt="8"/>
              <a:defRPr/>
            </a:pPr>
            <a:r>
              <a:rPr lang="en-US" sz="1600" dirty="0">
                <a:solidFill>
                  <a:schemeClr val="tx1"/>
                </a:solidFill>
                <a:cs typeface="Arial" charset="0"/>
              </a:rPr>
              <a:t>SN -	Waterproofing using specialist systems. </a:t>
            </a:r>
          </a:p>
          <a:p>
            <a:pPr>
              <a:buAutoNum type="arabicParenR" startAt="8"/>
              <a:defRPr/>
            </a:pPr>
            <a:r>
              <a:rPr lang="en-US" sz="1600" dirty="0">
                <a:solidFill>
                  <a:schemeClr val="tx1"/>
                </a:solidFill>
                <a:cs typeface="Arial" charset="0"/>
              </a:rPr>
              <a:t>SO -	Water supply and drainage for buildings (wet services)</a:t>
            </a:r>
          </a:p>
          <a:p>
            <a:pPr>
              <a:buAutoNum type="arabicParenR" startAt="8"/>
              <a:defRPr/>
            </a:pPr>
            <a:r>
              <a:rPr lang="en-US" sz="1600" dirty="0">
                <a:solidFill>
                  <a:schemeClr val="tx1"/>
                </a:solidFill>
                <a:cs typeface="Arial" charset="0"/>
              </a:rPr>
              <a:t>SQ -  Installation, repair, removal, demolition of p</a:t>
            </a:r>
            <a:r>
              <a:rPr lang="en-GB" sz="1600" dirty="0">
                <a:solidFill>
                  <a:schemeClr val="tx1"/>
                </a:solidFill>
              </a:rPr>
              <a:t>recast concrete or steel fencing </a:t>
            </a:r>
          </a:p>
          <a:p>
            <a:pPr>
              <a:defRPr/>
            </a:pPr>
            <a:r>
              <a:rPr lang="en-GB" sz="1400" dirty="0">
                <a:solidFill>
                  <a:schemeClr val="tx1"/>
                </a:solidFill>
              </a:rPr>
              <a:t>		</a:t>
            </a:r>
            <a:r>
              <a:rPr lang="en-GB" sz="1100" dirty="0">
                <a:solidFill>
                  <a:schemeClr val="tx1"/>
                </a:solidFill>
              </a:rPr>
              <a:t>(All other types of fencing, walls and boundaries fall under GB.)</a:t>
            </a:r>
            <a:endParaRPr lang="en-US" sz="1100" dirty="0">
              <a:solidFill>
                <a:schemeClr val="tx1"/>
              </a:solidFill>
            </a:endParaRPr>
          </a:p>
          <a:p>
            <a:pPr marL="0" indent="0" fontAlgn="ctr">
              <a:buNone/>
            </a:pPr>
            <a:endParaRPr lang="en-ZA" sz="1600" dirty="0"/>
          </a:p>
        </p:txBody>
      </p:sp>
    </p:spTree>
    <p:extLst>
      <p:ext uri="{BB962C8B-B14F-4D97-AF65-F5344CB8AC3E}">
        <p14:creationId xmlns:p14="http://schemas.microsoft.com/office/powerpoint/2010/main" val="253759593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50477C-A3D2-4634-8AE6-7058A537A1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ZA" b="1" dirty="0">
                <a:latin typeface="Arial" panose="020B0604020202020204" pitchFamily="34" charset="0"/>
                <a:cs typeface="Arial" panose="020B0604020202020204" pitchFamily="34" charset="0"/>
              </a:rPr>
              <a:t>CONTRACTOR GRADING DESIGNATIONS </a:t>
            </a:r>
          </a:p>
        </p:txBody>
      </p:sp>
    </p:spTree>
    <p:extLst>
      <p:ext uri="{BB962C8B-B14F-4D97-AF65-F5344CB8AC3E}">
        <p14:creationId xmlns:p14="http://schemas.microsoft.com/office/powerpoint/2010/main" val="344621327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F16481-941A-47BD-837C-FB6E741853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678857"/>
            <a:ext cx="8229600" cy="808438"/>
          </a:xfrm>
        </p:spPr>
        <p:txBody>
          <a:bodyPr/>
          <a:lstStyle/>
          <a:p>
            <a:r>
              <a:rPr lang="en-ZA" sz="2800" b="1" dirty="0"/>
              <a:t>GRADING METHOD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1B718EF5-574A-412E-8BF2-C72478A6097C}"/>
              </a:ext>
            </a:extLst>
          </p:cNvPr>
          <p:cNvSpPr/>
          <p:nvPr/>
        </p:nvSpPr>
        <p:spPr>
          <a:xfrm>
            <a:off x="457200" y="1584960"/>
            <a:ext cx="799592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charset="0"/>
              <a:buNone/>
              <a:defRPr/>
            </a:pPr>
            <a:r>
              <a:rPr lang="en-ZA" sz="2400" b="1" dirty="0">
                <a:solidFill>
                  <a:srgbClr val="FF0000"/>
                </a:solidFill>
              </a:rPr>
              <a:t>Grading is based on</a:t>
            </a:r>
            <a:r>
              <a:rPr lang="en-ZA" sz="2400" b="1" dirty="0"/>
              <a:t>:</a:t>
            </a:r>
            <a:endParaRPr lang="en-US" sz="2400" b="1" dirty="0"/>
          </a:p>
          <a:p>
            <a:pPr marL="457200" indent="-457200">
              <a:buFont typeface="+mj-lt"/>
              <a:buAutoNum type="arabicPeriod"/>
              <a:defRPr/>
            </a:pPr>
            <a:r>
              <a:rPr lang="en-GB" sz="2400" b="1" dirty="0"/>
              <a:t>Works capability (track record/project)</a:t>
            </a:r>
            <a:r>
              <a:rPr lang="en-GB" sz="2400" dirty="0"/>
              <a:t> is determined by :</a:t>
            </a:r>
          </a:p>
          <a:p>
            <a:pPr lvl="1">
              <a:defRPr/>
            </a:pPr>
            <a:r>
              <a:rPr lang="en-GB" sz="2400" dirty="0"/>
              <a:t>the largest completed </a:t>
            </a:r>
            <a:r>
              <a:rPr lang="en-GB" sz="2400" b="1" dirty="0">
                <a:solidFill>
                  <a:srgbClr val="FF0000"/>
                </a:solidFill>
              </a:rPr>
              <a:t>project </a:t>
            </a:r>
            <a:r>
              <a:rPr lang="en-GB" sz="2400" b="1" dirty="0"/>
              <a:t>within the five years </a:t>
            </a:r>
            <a:r>
              <a:rPr lang="en-GB" sz="2400" dirty="0"/>
              <a:t>immediately preceding the application </a:t>
            </a:r>
          </a:p>
          <a:p>
            <a:pPr>
              <a:defRPr/>
            </a:pPr>
            <a:endParaRPr lang="en-GB" sz="2400" b="1" dirty="0"/>
          </a:p>
          <a:p>
            <a:pPr marL="457200" indent="-457200">
              <a:buFont typeface="+mj-lt"/>
              <a:buAutoNum type="arabicPeriod" startAt="2"/>
              <a:defRPr/>
            </a:pPr>
            <a:r>
              <a:rPr lang="en-GB" sz="2400" b="1" dirty="0"/>
              <a:t>Financial capability</a:t>
            </a:r>
            <a:r>
              <a:rPr lang="en-GB" sz="2400" dirty="0"/>
              <a:t> is determined by :</a:t>
            </a:r>
          </a:p>
          <a:p>
            <a:pPr marL="800100" lvl="1" indent="-342900">
              <a:buFont typeface="Arial" panose="020B0604020202020204" pitchFamily="34" charset="0"/>
              <a:buChar char="•"/>
              <a:defRPr/>
            </a:pPr>
            <a:r>
              <a:rPr lang="en-GB" sz="2400" dirty="0"/>
              <a:t>the </a:t>
            </a:r>
            <a:r>
              <a:rPr lang="en-GB" sz="2400" b="1" dirty="0">
                <a:solidFill>
                  <a:srgbClr val="FF0000"/>
                </a:solidFill>
              </a:rPr>
              <a:t>best annual turnover and</a:t>
            </a:r>
          </a:p>
          <a:p>
            <a:pPr marL="800100" lvl="1" indent="-342900">
              <a:buFont typeface="Arial" panose="020B0604020202020204" pitchFamily="34" charset="0"/>
              <a:buChar char="•"/>
              <a:defRPr/>
            </a:pPr>
            <a:r>
              <a:rPr lang="en-GB" sz="2400" b="1" dirty="0">
                <a:solidFill>
                  <a:srgbClr val="FF0000"/>
                </a:solidFill>
              </a:rPr>
              <a:t>available capital</a:t>
            </a:r>
            <a:r>
              <a:rPr lang="en-GB" sz="2400" dirty="0">
                <a:solidFill>
                  <a:srgbClr val="FF0000"/>
                </a:solidFill>
              </a:rPr>
              <a:t> </a:t>
            </a:r>
            <a:r>
              <a:rPr lang="en-GB" sz="2400" dirty="0"/>
              <a:t>(calculated from the financial statements for the two years immediately preceding the application)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35923197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36451686"/>
              </p:ext>
            </p:extLst>
          </p:nvPr>
        </p:nvGraphicFramePr>
        <p:xfrm>
          <a:off x="298174" y="251446"/>
          <a:ext cx="8087816" cy="5870194"/>
        </p:xfrm>
        <a:graphic>
          <a:graphicData uri="http://schemas.openxmlformats.org/drawingml/2006/table">
            <a:tbl>
              <a:tblPr/>
              <a:tblGrid>
                <a:gridCol w="97622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9311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0706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4778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66364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444500">
                <a:tc gridSpan="5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</a:rPr>
                        <a:t>Determining Financial Capability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68580" marR="68580" marT="0" marB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572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</a:rPr>
                        <a:t>Grade</a:t>
                      </a:r>
                      <a:endParaRPr kumimoji="0" 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</a:rPr>
                        <a:t>Upper limit</a:t>
                      </a:r>
                      <a:endParaRPr kumimoji="0" 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</a:rPr>
                        <a:t>of tender value range.</a:t>
                      </a:r>
                      <a:endParaRPr kumimoji="0" 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</a:rPr>
                        <a:t>Best Annual Turnover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(R)</a:t>
                      </a:r>
                      <a:endParaRPr kumimoji="0" 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</a:rPr>
                        <a:t>Largest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</a:rPr>
                        <a:t>Contract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(mandatory from Grade 2 – 9</a:t>
                      </a:r>
                      <a:r>
                        <a:rPr kumimoji="0" lang="en-GB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)</a:t>
                      </a:r>
                      <a:endParaRPr kumimoji="0" 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</a:rPr>
                        <a:t>Available Capital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</a:rPr>
                        <a:t>(R)</a:t>
                      </a:r>
                      <a:endParaRPr kumimoji="0" 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445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1</a:t>
                      </a:r>
                      <a:endParaRPr kumimoji="0" 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933450" algn="l"/>
                        </a:tabLst>
                      </a:pPr>
                      <a:r>
                        <a:rPr kumimoji="0" lang="en-GB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</a:rPr>
                        <a:t>500 000</a:t>
                      </a:r>
                      <a:endParaRPr kumimoji="0" 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933450" algn="l"/>
                        </a:tabLst>
                      </a:pPr>
                      <a:r>
                        <a:rPr kumimoji="0" lang="en-GB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         0</a:t>
                      </a:r>
                      <a:endParaRPr kumimoji="0" lang="en-US" sz="16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933450" algn="l"/>
                        </a:tabLst>
                      </a:pPr>
                      <a:r>
                        <a:rPr kumimoji="0" lang="en-GB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0</a:t>
                      </a:r>
                      <a:endParaRPr kumimoji="0" 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933450" algn="l"/>
                        </a:tabLst>
                      </a:pPr>
                      <a:r>
                        <a:rPr kumimoji="0" lang="en-GB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0 </a:t>
                      </a:r>
                      <a:endParaRPr kumimoji="0" 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445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2</a:t>
                      </a:r>
                      <a:endParaRPr kumimoji="0" 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933450" algn="l"/>
                        </a:tabLst>
                      </a:pPr>
                      <a:r>
                        <a:rPr kumimoji="0" lang="en-GB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</a:rPr>
                        <a:t>1 000 000</a:t>
                      </a:r>
                      <a:endParaRPr kumimoji="0" 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933450" algn="l"/>
                        </a:tabLst>
                      </a:pPr>
                      <a:r>
                        <a:rPr kumimoji="0" lang="en-GB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         0</a:t>
                      </a:r>
                      <a:endParaRPr kumimoji="0" 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933450" algn="l"/>
                        </a:tabLst>
                      </a:pPr>
                      <a:r>
                        <a:rPr kumimoji="0" lang="en-GB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130 000</a:t>
                      </a:r>
                      <a:endParaRPr kumimoji="0" 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933450" algn="l"/>
                        </a:tabLst>
                      </a:pPr>
                      <a:r>
                        <a:rPr kumimoji="0" lang="en-GB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0</a:t>
                      </a:r>
                      <a:endParaRPr kumimoji="0" 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445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3</a:t>
                      </a:r>
                      <a:endParaRPr kumimoji="0" 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933450" algn="l"/>
                        </a:tabLst>
                      </a:pPr>
                      <a:r>
                        <a:rPr kumimoji="0" lang="en-GB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</a:rPr>
                        <a:t>3 000 000</a:t>
                      </a:r>
                      <a:endParaRPr kumimoji="0" 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933450" algn="l"/>
                        </a:tabLst>
                      </a:pPr>
                      <a:r>
                        <a:rPr kumimoji="0" lang="en-GB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1 000 000</a:t>
                      </a:r>
                      <a:endParaRPr kumimoji="0" 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933450" algn="l"/>
                        </a:tabLst>
                      </a:pPr>
                      <a:r>
                        <a:rPr kumimoji="0" lang="en-GB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450 000</a:t>
                      </a:r>
                      <a:endParaRPr kumimoji="0" 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933450" algn="l"/>
                        </a:tabLst>
                      </a:pPr>
                      <a:r>
                        <a:rPr kumimoji="0" lang="en-GB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100 000</a:t>
                      </a:r>
                      <a:endParaRPr kumimoji="0" 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445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4</a:t>
                      </a:r>
                      <a:endParaRPr kumimoji="0" 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933450" algn="l"/>
                        </a:tabLst>
                      </a:pPr>
                      <a:r>
                        <a:rPr kumimoji="0" lang="en-GB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</a:rPr>
                        <a:t>6 000 000</a:t>
                      </a:r>
                      <a:endParaRPr kumimoji="0" 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933450" algn="l"/>
                        </a:tabLst>
                      </a:pPr>
                      <a:r>
                        <a:rPr kumimoji="0" lang="en-GB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2 000 000</a:t>
                      </a:r>
                      <a:endParaRPr kumimoji="0" 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933450" algn="l"/>
                        </a:tabLst>
                      </a:pPr>
                      <a:r>
                        <a:rPr kumimoji="0" lang="en-GB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900 000</a:t>
                      </a:r>
                      <a:endParaRPr kumimoji="0" 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933450" algn="l"/>
                        </a:tabLst>
                      </a:pPr>
                      <a:r>
                        <a:rPr kumimoji="0" lang="en-GB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200 000</a:t>
                      </a:r>
                      <a:endParaRPr kumimoji="0" 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445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5</a:t>
                      </a:r>
                      <a:endParaRPr kumimoji="0" 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933450" algn="l"/>
                        </a:tabLst>
                      </a:pPr>
                      <a:r>
                        <a:rPr kumimoji="0" lang="en-GB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</a:rPr>
                        <a:t>10 000 000</a:t>
                      </a:r>
                      <a:endParaRPr kumimoji="0" 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933450" algn="l"/>
                        </a:tabLst>
                      </a:pPr>
                      <a:r>
                        <a:rPr kumimoji="0" lang="en-GB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3 250 000</a:t>
                      </a:r>
                      <a:endParaRPr kumimoji="0" 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933450" algn="l"/>
                        </a:tabLst>
                      </a:pPr>
                      <a:r>
                        <a:rPr kumimoji="0" lang="en-GB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1 500 000</a:t>
                      </a:r>
                      <a:endParaRPr kumimoji="0" 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933450" algn="l"/>
                        </a:tabLst>
                      </a:pPr>
                      <a:r>
                        <a:rPr kumimoji="0" lang="en-GB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650 000</a:t>
                      </a:r>
                      <a:endParaRPr kumimoji="0" 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445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6</a:t>
                      </a:r>
                      <a:endParaRPr kumimoji="0" 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933450" algn="l"/>
                        </a:tabLst>
                      </a:pPr>
                      <a:r>
                        <a:rPr kumimoji="0" lang="en-GB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</a:rPr>
                        <a:t>20 000 000</a:t>
                      </a:r>
                      <a:endParaRPr kumimoji="0" 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933450" algn="l"/>
                        </a:tabLst>
                      </a:pPr>
                      <a:r>
                        <a:rPr kumimoji="0" lang="en-GB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6 500 000</a:t>
                      </a:r>
                      <a:endParaRPr kumimoji="0" 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933450" algn="l"/>
                        </a:tabLst>
                      </a:pPr>
                      <a:r>
                        <a:rPr kumimoji="0" lang="en-GB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3 000 000</a:t>
                      </a:r>
                      <a:endParaRPr kumimoji="0" 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933450" algn="l"/>
                        </a:tabLst>
                      </a:pPr>
                      <a:r>
                        <a:rPr kumimoji="0" lang="en-GB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1 300 000</a:t>
                      </a:r>
                      <a:endParaRPr kumimoji="0" 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445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7</a:t>
                      </a:r>
                      <a:endParaRPr kumimoji="0" 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933450" algn="l"/>
                        </a:tabLst>
                      </a:pPr>
                      <a:r>
                        <a:rPr kumimoji="0" lang="en-GB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</a:rPr>
                        <a:t>60 000 000</a:t>
                      </a:r>
                      <a:endParaRPr kumimoji="0" 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933450" algn="l"/>
                        </a:tabLst>
                      </a:pPr>
                      <a:r>
                        <a:rPr kumimoji="0" lang="en-GB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20 000 000</a:t>
                      </a:r>
                      <a:endParaRPr kumimoji="0" 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933450" algn="l"/>
                        </a:tabLst>
                      </a:pPr>
                      <a:r>
                        <a:rPr kumimoji="0" lang="en-GB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9 000 000</a:t>
                      </a:r>
                      <a:endParaRPr kumimoji="0" 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933450" algn="l"/>
                        </a:tabLst>
                      </a:pPr>
                      <a:r>
                        <a:rPr kumimoji="0" lang="en-GB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4 000 000</a:t>
                      </a:r>
                      <a:endParaRPr kumimoji="0" 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445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8</a:t>
                      </a:r>
                      <a:endParaRPr kumimoji="0" 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933450" algn="l"/>
                        </a:tabLst>
                      </a:pPr>
                      <a:r>
                        <a:rPr kumimoji="0" lang="en-GB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</a:rPr>
                        <a:t>200 000 000</a:t>
                      </a:r>
                      <a:endParaRPr kumimoji="0" 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933450" algn="l"/>
                        </a:tabLst>
                      </a:pPr>
                      <a:r>
                        <a:rPr kumimoji="0" lang="en-GB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65 000 000</a:t>
                      </a:r>
                      <a:endParaRPr kumimoji="0" 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933450" algn="l"/>
                        </a:tabLst>
                      </a:pPr>
                      <a:r>
                        <a:rPr kumimoji="0" lang="en-GB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30 000 000</a:t>
                      </a:r>
                      <a:endParaRPr kumimoji="0" 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933450" algn="l"/>
                        </a:tabLst>
                      </a:pPr>
                      <a:r>
                        <a:rPr kumimoji="0" lang="en-GB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13 000 000</a:t>
                      </a:r>
                      <a:endParaRPr kumimoji="0" 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4445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9</a:t>
                      </a:r>
                      <a:endParaRPr kumimoji="0" 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933450" algn="l"/>
                        </a:tabLst>
                      </a:pPr>
                      <a:r>
                        <a:rPr kumimoji="0" lang="en-GB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</a:rPr>
                        <a:t> No limit</a:t>
                      </a:r>
                      <a:endParaRPr kumimoji="0" 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933450" algn="l"/>
                        </a:tabLst>
                      </a:pPr>
                      <a:r>
                        <a:rPr kumimoji="0" lang="en-GB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200 000 000</a:t>
                      </a:r>
                      <a:endParaRPr kumimoji="0" 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933450" algn="l"/>
                        </a:tabLst>
                      </a:pPr>
                      <a:r>
                        <a:rPr kumimoji="0" lang="en-GB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90 000 000</a:t>
                      </a:r>
                      <a:endParaRPr kumimoji="0" 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933450" algn="l"/>
                        </a:tabLst>
                      </a:pPr>
                      <a:r>
                        <a:rPr kumimoji="0" lang="en-GB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40 000 000</a:t>
                      </a:r>
                      <a:endParaRPr kumimoji="0" 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557679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20E447-A01A-4B7C-8305-05892ADDD2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sz="4000" b="1" dirty="0"/>
              <a:t>PE STATUS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C448B90-F2A5-4495-9370-D40C102D21F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176786879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326790"/>
            <a:ext cx="8229600" cy="663208"/>
          </a:xfrm>
        </p:spPr>
        <p:txBody>
          <a:bodyPr/>
          <a:lstStyle/>
          <a:p>
            <a:pPr algn="ctr"/>
            <a:r>
              <a:rPr lang="en-US" sz="2800" b="1" dirty="0"/>
              <a:t>Potentially Emerging Enterprises</a:t>
            </a:r>
            <a:br>
              <a:rPr lang="en-ZA" sz="2800" dirty="0"/>
            </a:br>
            <a:endParaRPr lang="en-ZA" sz="2800" dirty="0"/>
          </a:p>
        </p:txBody>
      </p:sp>
      <p:sp>
        <p:nvSpPr>
          <p:cNvPr id="6147" name="Text Box 4"/>
          <p:cNvSpPr>
            <a:spLocks noGrp="1" noChangeArrowheads="1"/>
          </p:cNvSpPr>
          <p:nvPr>
            <p:ph type="body" idx="4294967295"/>
          </p:nvPr>
        </p:nvSpPr>
        <p:spPr>
          <a:xfrm>
            <a:off x="196733" y="848509"/>
            <a:ext cx="7920037" cy="5617675"/>
          </a:xfrm>
        </p:spPr>
        <p:txBody>
          <a:bodyPr>
            <a:normAutofit/>
          </a:bodyPr>
          <a:lstStyle/>
          <a:p>
            <a:r>
              <a:rPr lang="en-US" sz="1800" b="1" dirty="0"/>
              <a:t>The Act defines an “emerging enterprise” as:</a:t>
            </a:r>
          </a:p>
          <a:p>
            <a:pPr lvl="1"/>
            <a:r>
              <a:rPr lang="en-US" sz="1800" i="1" dirty="0"/>
              <a:t>an enterprise which is owned, managed and controlled </a:t>
            </a:r>
          </a:p>
          <a:p>
            <a:pPr lvl="1"/>
            <a:r>
              <a:rPr lang="en-US" sz="1800" i="1" dirty="0"/>
              <a:t>by previously disadvantaged persons and </a:t>
            </a:r>
          </a:p>
          <a:p>
            <a:pPr lvl="1"/>
            <a:r>
              <a:rPr lang="en-US" sz="1800" i="1" dirty="0"/>
              <a:t>which is overcoming business impediments arising from the legacy of apartheid.</a:t>
            </a:r>
          </a:p>
          <a:p>
            <a:pPr marL="0" indent="0">
              <a:buNone/>
            </a:pPr>
            <a:endParaRPr lang="en-US" sz="1800" i="1" dirty="0"/>
          </a:p>
          <a:p>
            <a:r>
              <a:rPr lang="en-US" sz="1800" dirty="0"/>
              <a:t>Contractors may </a:t>
            </a:r>
            <a:r>
              <a:rPr lang="en-US" sz="1800" b="1" dirty="0"/>
              <a:t>apply </a:t>
            </a:r>
            <a:r>
              <a:rPr lang="en-US" sz="1800" dirty="0"/>
              <a:t>to the Board to be registered as potentially emerging enterprise</a:t>
            </a:r>
          </a:p>
          <a:p>
            <a:endParaRPr lang="en-US" sz="1800" dirty="0"/>
          </a:p>
          <a:p>
            <a:r>
              <a:rPr lang="en-US" sz="1800" dirty="0"/>
              <a:t>Potentially emerging enterprises may be awarded contracts in one contractor grading designation level higher that what they are registered in </a:t>
            </a:r>
            <a:r>
              <a:rPr lang="en-US" sz="1800" dirty="0">
                <a:solidFill>
                  <a:srgbClr val="FF0000"/>
                </a:solidFill>
              </a:rPr>
              <a:t>provided that the employer:</a:t>
            </a:r>
          </a:p>
          <a:p>
            <a:pPr lvl="1"/>
            <a:r>
              <a:rPr lang="en-ZA" sz="1800" dirty="0"/>
              <a:t>is</a:t>
            </a:r>
            <a:r>
              <a:rPr lang="en-ZA" sz="1800" dirty="0">
                <a:solidFill>
                  <a:schemeClr val="tx2"/>
                </a:solidFill>
              </a:rPr>
              <a:t> </a:t>
            </a:r>
            <a:r>
              <a:rPr lang="en-ZA" sz="1800" dirty="0">
                <a:solidFill>
                  <a:srgbClr val="FF0000"/>
                </a:solidFill>
              </a:rPr>
              <a:t>satisfied</a:t>
            </a:r>
            <a:r>
              <a:rPr lang="en-ZA" sz="1800" dirty="0">
                <a:solidFill>
                  <a:schemeClr val="tx2"/>
                </a:solidFill>
              </a:rPr>
              <a:t> </a:t>
            </a:r>
            <a:r>
              <a:rPr lang="en-ZA" sz="1800" dirty="0"/>
              <a:t>that such a contractor </a:t>
            </a:r>
            <a:r>
              <a:rPr lang="en-ZA" sz="1800" dirty="0">
                <a:solidFill>
                  <a:srgbClr val="FF0000"/>
                </a:solidFill>
              </a:rPr>
              <a:t>has the potential to develop </a:t>
            </a:r>
          </a:p>
          <a:p>
            <a:pPr lvl="1"/>
            <a:r>
              <a:rPr lang="en-ZA" sz="1800" dirty="0">
                <a:solidFill>
                  <a:srgbClr val="FF0000"/>
                </a:solidFill>
              </a:rPr>
              <a:t>ensures</a:t>
            </a:r>
            <a:r>
              <a:rPr lang="en-ZA" sz="1800" dirty="0"/>
              <a:t> that financial, management or other </a:t>
            </a:r>
            <a:r>
              <a:rPr lang="en-ZA" sz="1800" dirty="0">
                <a:solidFill>
                  <a:srgbClr val="FF0000"/>
                </a:solidFill>
              </a:rPr>
              <a:t>support is provided to that contractor to enable the contractor to successfully execute that contract. </a:t>
            </a:r>
            <a:endParaRPr lang="en-US" sz="1800" dirty="0">
              <a:solidFill>
                <a:srgbClr val="FF0000"/>
              </a:solidFill>
            </a:endParaRPr>
          </a:p>
          <a:p>
            <a:endParaRPr lang="en-ZA" sz="1600" dirty="0"/>
          </a:p>
        </p:txBody>
      </p:sp>
    </p:spTree>
    <p:extLst>
      <p:ext uri="{BB962C8B-B14F-4D97-AF65-F5344CB8AC3E}">
        <p14:creationId xmlns:p14="http://schemas.microsoft.com/office/powerpoint/2010/main" val="405204731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50477C-A3D2-4634-8AE6-7058A537A1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38400" y="5191760"/>
            <a:ext cx="6056313" cy="577215"/>
          </a:xfrm>
        </p:spPr>
        <p:txBody>
          <a:bodyPr/>
          <a:lstStyle/>
          <a:p>
            <a:pPr algn="l"/>
            <a:r>
              <a:rPr lang="en-ZA" b="1" dirty="0">
                <a:latin typeface="Arial" panose="020B0604020202020204" pitchFamily="34" charset="0"/>
                <a:cs typeface="Arial" panose="020B0604020202020204" pitchFamily="34" charset="0"/>
              </a:rPr>
              <a:t>REGISTRATION REQUIREMENTS/</a:t>
            </a:r>
            <a:br>
              <a:rPr lang="en-ZA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ZA" b="1" dirty="0">
                <a:latin typeface="Arial" panose="020B0604020202020204" pitchFamily="34" charset="0"/>
                <a:cs typeface="Arial" panose="020B0604020202020204" pitchFamily="34" charset="0"/>
              </a:rPr>
              <a:t>SUPPORTING DOCUMENTATION</a:t>
            </a:r>
          </a:p>
        </p:txBody>
      </p:sp>
    </p:spTree>
    <p:extLst>
      <p:ext uri="{BB962C8B-B14F-4D97-AF65-F5344CB8AC3E}">
        <p14:creationId xmlns:p14="http://schemas.microsoft.com/office/powerpoint/2010/main" val="32588986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9AF6BA-8DB9-4D1B-BCCE-95BD7B3F2C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b="1" dirty="0"/>
              <a:t>TYPES OF APPLICATIONS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DFA98C-2BA8-4EFB-B627-ACB45E7EEA1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en-ZA" sz="2000" dirty="0">
                <a:solidFill>
                  <a:schemeClr val="tx1"/>
                </a:solidFill>
              </a:rPr>
              <a:t>Grade 1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ZA" sz="2000" dirty="0">
                <a:solidFill>
                  <a:schemeClr val="tx1"/>
                </a:solidFill>
              </a:rPr>
              <a:t>Grade 2 – 9 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ZA" sz="2000" dirty="0">
                <a:solidFill>
                  <a:schemeClr val="tx1"/>
                </a:solidFill>
              </a:rPr>
              <a:t>Addition of Class of Works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ZA" sz="2000" dirty="0">
                <a:solidFill>
                  <a:schemeClr val="tx1"/>
                </a:solidFill>
              </a:rPr>
              <a:t>Upgrade 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ZA" sz="2000" dirty="0">
                <a:solidFill>
                  <a:schemeClr val="tx1"/>
                </a:solidFill>
              </a:rPr>
              <a:t>Downgrade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ZA" sz="2000" dirty="0">
                <a:solidFill>
                  <a:schemeClr val="tx1"/>
                </a:solidFill>
              </a:rPr>
              <a:t>Contractors upgrading from Grade 1 must submit all the required documentation including the company registration documents</a:t>
            </a:r>
          </a:p>
        </p:txBody>
      </p:sp>
    </p:spTree>
    <p:extLst>
      <p:ext uri="{BB962C8B-B14F-4D97-AF65-F5344CB8AC3E}">
        <p14:creationId xmlns:p14="http://schemas.microsoft.com/office/powerpoint/2010/main" val="16902218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2413000" y="4724400"/>
            <a:ext cx="6081713" cy="1044575"/>
          </a:xfrm>
        </p:spPr>
        <p:txBody>
          <a:bodyPr/>
          <a:lstStyle/>
          <a:p>
            <a:pPr algn="ctr">
              <a:spcBef>
                <a:spcPct val="45000"/>
              </a:spcBef>
            </a:pPr>
            <a:r>
              <a:rPr lang="en-US" alt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CIDB MANDATE</a:t>
            </a:r>
            <a:br>
              <a:rPr lang="en-US" alt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altLang="en-US" dirty="0"/>
            </a:b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93088443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447257"/>
          </a:xfrm>
        </p:spPr>
        <p:txBody>
          <a:bodyPr/>
          <a:lstStyle/>
          <a:p>
            <a:br>
              <a:rPr lang="en-US" altLang="en-US" sz="2400" b="1" dirty="0">
                <a:latin typeface="Arial" panose="020B0604020202020204" pitchFamily="34" charset="0"/>
              </a:rPr>
            </a:br>
            <a:br>
              <a:rPr lang="en-US" altLang="en-US" sz="2400" b="1" dirty="0">
                <a:latin typeface="Arial" panose="020B0604020202020204" pitchFamily="34" charset="0"/>
              </a:rPr>
            </a:br>
            <a:br>
              <a:rPr lang="en-US" altLang="en-US" sz="2400" b="1" dirty="0">
                <a:latin typeface="Arial" panose="020B0604020202020204" pitchFamily="34" charset="0"/>
              </a:rPr>
            </a:br>
            <a:r>
              <a:rPr lang="en-US" altLang="en-US" sz="2400" b="1" dirty="0">
                <a:latin typeface="Arial" panose="020B0604020202020204" pitchFamily="34" charset="0"/>
              </a:rPr>
              <a:t>Grade 1 contractors – Entry level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25118"/>
            <a:ext cx="8229600" cy="4952161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buNone/>
            </a:pPr>
            <a:r>
              <a:rPr lang="en-ZA" altLang="en-US" sz="2000" b="1" dirty="0">
                <a:solidFill>
                  <a:srgbClr val="FF0000"/>
                </a:solidFill>
              </a:rPr>
              <a:t>Registration requirements: (Basic Statutory Documents)</a:t>
            </a:r>
          </a:p>
          <a:p>
            <a:pPr>
              <a:lnSpc>
                <a:spcPct val="90000"/>
              </a:lnSpc>
              <a:buNone/>
            </a:pPr>
            <a:endParaRPr lang="en-ZA" altLang="en-US" sz="2000" b="1" dirty="0">
              <a:solidFill>
                <a:srgbClr val="FF0000"/>
              </a:solidFill>
            </a:endParaRPr>
          </a:p>
          <a:p>
            <a:pPr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ZA" altLang="en-US" sz="2000" dirty="0">
                <a:solidFill>
                  <a:schemeClr val="tx1"/>
                </a:solidFill>
              </a:rPr>
              <a:t>Completed Grade 1 application form</a:t>
            </a:r>
          </a:p>
          <a:p>
            <a:pPr>
              <a:lnSpc>
                <a:spcPct val="90000"/>
              </a:lnSpc>
            </a:pPr>
            <a:r>
              <a:rPr lang="en-ZA" altLang="en-US" sz="2000" dirty="0">
                <a:solidFill>
                  <a:schemeClr val="tx1"/>
                </a:solidFill>
              </a:rPr>
              <a:t>Originally certified copy(</a:t>
            </a:r>
            <a:r>
              <a:rPr lang="en-ZA" altLang="en-US" sz="2000" dirty="0" err="1">
                <a:solidFill>
                  <a:schemeClr val="tx1"/>
                </a:solidFill>
              </a:rPr>
              <a:t>ies</a:t>
            </a:r>
            <a:r>
              <a:rPr lang="en-ZA" altLang="en-US" sz="2000" dirty="0">
                <a:solidFill>
                  <a:schemeClr val="tx1"/>
                </a:solidFill>
              </a:rPr>
              <a:t>) of id of principal(s)</a:t>
            </a:r>
          </a:p>
          <a:p>
            <a:pPr>
              <a:lnSpc>
                <a:spcPct val="90000"/>
              </a:lnSpc>
            </a:pPr>
            <a:r>
              <a:rPr lang="en-ZA" altLang="en-US" sz="2000" dirty="0">
                <a:solidFill>
                  <a:schemeClr val="tx1"/>
                </a:solidFill>
              </a:rPr>
              <a:t>CIPC Company registration documents (not applicable for Sole Proprietors/partnerships)</a:t>
            </a:r>
          </a:p>
          <a:p>
            <a:pPr>
              <a:lnSpc>
                <a:spcPct val="90000"/>
              </a:lnSpc>
            </a:pPr>
            <a:r>
              <a:rPr lang="en-ZA" altLang="en-US" sz="2000" dirty="0">
                <a:solidFill>
                  <a:schemeClr val="tx1"/>
                </a:solidFill>
              </a:rPr>
              <a:t>Originally certified copy(</a:t>
            </a:r>
            <a:r>
              <a:rPr lang="en-ZA" altLang="en-US" sz="2000" dirty="0" err="1">
                <a:solidFill>
                  <a:schemeClr val="tx1"/>
                </a:solidFill>
              </a:rPr>
              <a:t>ies</a:t>
            </a:r>
            <a:r>
              <a:rPr lang="en-ZA" altLang="en-US" sz="2000" dirty="0">
                <a:solidFill>
                  <a:schemeClr val="tx1"/>
                </a:solidFill>
              </a:rPr>
              <a:t>) of share holders certificate(s) – for private companies </a:t>
            </a:r>
            <a:r>
              <a:rPr lang="en-ZA" altLang="en-US" sz="2000" dirty="0" err="1">
                <a:solidFill>
                  <a:schemeClr val="tx1"/>
                </a:solidFill>
              </a:rPr>
              <a:t>ie</a:t>
            </a:r>
            <a:r>
              <a:rPr lang="en-ZA" altLang="en-US" sz="2000" dirty="0">
                <a:solidFill>
                  <a:schemeClr val="tx1"/>
                </a:solidFill>
              </a:rPr>
              <a:t>. Pty </a:t>
            </a:r>
            <a:r>
              <a:rPr lang="en-ZA" altLang="en-US" sz="2000" dirty="0" err="1">
                <a:solidFill>
                  <a:schemeClr val="tx1"/>
                </a:solidFill>
              </a:rPr>
              <a:t>Ltd’s</a:t>
            </a:r>
            <a:endParaRPr lang="en-ZA" altLang="en-US" sz="2000" dirty="0">
              <a:solidFill>
                <a:schemeClr val="tx1"/>
              </a:solidFill>
            </a:endParaRPr>
          </a:p>
          <a:p>
            <a:pPr>
              <a:lnSpc>
                <a:spcPct val="90000"/>
              </a:lnSpc>
            </a:pPr>
            <a:r>
              <a:rPr lang="en-ZA" altLang="en-US" sz="2000" dirty="0">
                <a:solidFill>
                  <a:schemeClr val="tx1"/>
                </a:solidFill>
              </a:rPr>
              <a:t>Copy of </a:t>
            </a:r>
            <a:r>
              <a:rPr lang="en-ZA" altLang="en-US" sz="2000" dirty="0" err="1">
                <a:solidFill>
                  <a:schemeClr val="tx1"/>
                </a:solidFill>
              </a:rPr>
              <a:t>Sars</a:t>
            </a:r>
            <a:r>
              <a:rPr lang="en-ZA" altLang="en-US" sz="2000" dirty="0">
                <a:solidFill>
                  <a:schemeClr val="tx1"/>
                </a:solidFill>
              </a:rPr>
              <a:t> tax compliance pin</a:t>
            </a:r>
          </a:p>
          <a:p>
            <a:pPr>
              <a:lnSpc>
                <a:spcPct val="90000"/>
              </a:lnSpc>
            </a:pPr>
            <a:r>
              <a:rPr lang="en-ZA" altLang="en-US" sz="2000" dirty="0">
                <a:solidFill>
                  <a:schemeClr val="tx1"/>
                </a:solidFill>
              </a:rPr>
              <a:t>Originally certified company electrical license (issued by Dept of Labour- applicable to EB class of works)</a:t>
            </a:r>
          </a:p>
          <a:p>
            <a:pPr>
              <a:lnSpc>
                <a:spcPct val="90000"/>
              </a:lnSpc>
            </a:pPr>
            <a:r>
              <a:rPr lang="en-ZA" altLang="en-US" sz="2000" dirty="0">
                <a:solidFill>
                  <a:schemeClr val="tx1"/>
                </a:solidFill>
              </a:rPr>
              <a:t>Proof of payment of registration fees (R450 per class of works)</a:t>
            </a:r>
            <a:endParaRPr lang="en-GB" sz="2000" dirty="0">
              <a:solidFill>
                <a:schemeClr val="tx1"/>
              </a:solidFill>
            </a:endParaRPr>
          </a:p>
          <a:p>
            <a:pPr>
              <a:lnSpc>
                <a:spcPct val="90000"/>
              </a:lnSpc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393541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A4D4D5-10EB-4BBC-8339-E64B093262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540968"/>
            <a:ext cx="8229600" cy="701906"/>
          </a:xfrm>
        </p:spPr>
        <p:txBody>
          <a:bodyPr/>
          <a:lstStyle/>
          <a:p>
            <a:r>
              <a:rPr lang="en-GB" sz="2400" b="1" dirty="0"/>
              <a:t>ONLINE REGISTRATION</a:t>
            </a:r>
            <a:endParaRPr lang="en-ZA" sz="2400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78D897-065F-4CE7-9F72-02FBDDFE105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GB" sz="2200" b="1" dirty="0">
                <a:solidFill>
                  <a:srgbClr val="FF0000"/>
                </a:solidFill>
              </a:rPr>
              <a:t>Requirements for Online Registration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GB" sz="2200" dirty="0"/>
              <a:t>A </a:t>
            </a:r>
            <a:r>
              <a:rPr lang="en-GB" sz="2200" b="1" dirty="0"/>
              <a:t>CSD</a:t>
            </a:r>
            <a:r>
              <a:rPr lang="en-GB" sz="2200" dirty="0"/>
              <a:t> number (must be valid)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GB" sz="2200" dirty="0"/>
              <a:t>Access to </a:t>
            </a:r>
            <a:r>
              <a:rPr lang="en-GB" sz="2200" b="1" dirty="0"/>
              <a:t>email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GB" sz="2200" dirty="0"/>
              <a:t>Access to </a:t>
            </a:r>
            <a:r>
              <a:rPr lang="en-GB" sz="2200" b="1" dirty="0"/>
              <a:t>mobile phone </a:t>
            </a:r>
            <a:r>
              <a:rPr lang="en-GB" sz="2200" dirty="0"/>
              <a:t>to receive the one time pin “OTP” when making payment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GB" sz="2200" dirty="0"/>
              <a:t>A </a:t>
            </a:r>
            <a:r>
              <a:rPr lang="en-GB" sz="2200" b="1" dirty="0"/>
              <a:t>bank card </a:t>
            </a:r>
            <a:r>
              <a:rPr lang="en-GB" sz="2200" dirty="0"/>
              <a:t>with sufficient funds/</a:t>
            </a:r>
            <a:r>
              <a:rPr lang="en-GB" sz="2200" b="1" dirty="0"/>
              <a:t>credit</a:t>
            </a:r>
            <a:r>
              <a:rPr lang="en-GB" sz="2200" dirty="0"/>
              <a:t> balance </a:t>
            </a:r>
            <a:r>
              <a:rPr lang="en-GB" sz="2200" b="1" dirty="0"/>
              <a:t>on your </a:t>
            </a:r>
            <a:r>
              <a:rPr lang="en-GB" sz="2200" b="1" dirty="0" err="1"/>
              <a:t>cidb</a:t>
            </a:r>
            <a:r>
              <a:rPr lang="en-GB" sz="2200" b="1" dirty="0"/>
              <a:t> account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GB" sz="2200" dirty="0"/>
              <a:t>Service is accessible from the </a:t>
            </a:r>
            <a:r>
              <a:rPr lang="en-GB" sz="2200" dirty="0" err="1"/>
              <a:t>cidb</a:t>
            </a:r>
            <a:r>
              <a:rPr lang="en-GB" sz="2200" dirty="0"/>
              <a:t> website </a:t>
            </a:r>
            <a:r>
              <a:rPr lang="en-GB" sz="2200" dirty="0">
                <a:hlinkClick r:id="rId2"/>
              </a:rPr>
              <a:t>www.cidb.org.za</a:t>
            </a:r>
            <a:endParaRPr lang="en-GB" sz="2200" dirty="0"/>
          </a:p>
          <a:p>
            <a:pPr>
              <a:buFont typeface="Wingdings" panose="05000000000000000000" pitchFamily="2" charset="2"/>
              <a:buChar char="Ø"/>
            </a:pPr>
            <a:r>
              <a:rPr lang="en-GB" sz="2200" dirty="0"/>
              <a:t>Turnaround time – Registration is activated immediately after successful payment (Grade1) </a:t>
            </a:r>
          </a:p>
          <a:p>
            <a:pPr>
              <a:buFont typeface="Wingdings" panose="05000000000000000000" pitchFamily="2" charset="2"/>
              <a:buChar char="Ø"/>
            </a:pPr>
            <a:endParaRPr lang="en-GB" dirty="0"/>
          </a:p>
          <a:p>
            <a:pPr>
              <a:buFont typeface="Wingdings" panose="05000000000000000000" pitchFamily="2" charset="2"/>
              <a:buChar char="Ø"/>
            </a:pPr>
            <a:endParaRPr lang="en-GB" dirty="0"/>
          </a:p>
          <a:p>
            <a:endParaRPr lang="en-GB" dirty="0"/>
          </a:p>
          <a:p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361988783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691D33-A0AF-4328-B19F-30449ECD0E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567886"/>
            <a:ext cx="8229600" cy="586496"/>
          </a:xfrm>
        </p:spPr>
        <p:txBody>
          <a:bodyPr/>
          <a:lstStyle/>
          <a:p>
            <a:r>
              <a:rPr lang="en-ZA" sz="2400" b="1" dirty="0"/>
              <a:t>Grade 2 - 9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44256A-D2B8-4ADE-B5EF-FF639A6D3A8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lnSpc>
                <a:spcPct val="90000"/>
              </a:lnSpc>
              <a:buNone/>
            </a:pPr>
            <a:r>
              <a:rPr lang="en-ZA" altLang="en-US" sz="2000" b="1" dirty="0">
                <a:solidFill>
                  <a:srgbClr val="FF0000"/>
                </a:solidFill>
              </a:rPr>
              <a:t>Registration requirements:</a:t>
            </a:r>
          </a:p>
          <a:p>
            <a:pPr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ZA" altLang="en-US" sz="2000" dirty="0">
                <a:solidFill>
                  <a:schemeClr val="tx1"/>
                </a:solidFill>
              </a:rPr>
              <a:t>Completed Grade 2 - 9 application </a:t>
            </a:r>
            <a:r>
              <a:rPr lang="en-ZA" altLang="en-US" sz="2000" b="1" dirty="0">
                <a:solidFill>
                  <a:schemeClr val="tx1"/>
                </a:solidFill>
              </a:rPr>
              <a:t>form</a:t>
            </a:r>
          </a:p>
          <a:p>
            <a:pPr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ZA" altLang="en-US" sz="2000" b="1" dirty="0">
                <a:solidFill>
                  <a:schemeClr val="tx1"/>
                </a:solidFill>
              </a:rPr>
              <a:t>Basic company statutory documents </a:t>
            </a:r>
            <a:r>
              <a:rPr lang="en-ZA" altLang="en-US" sz="2000" dirty="0">
                <a:solidFill>
                  <a:schemeClr val="tx1"/>
                </a:solidFill>
              </a:rPr>
              <a:t>(same as Grade 1 requirements)</a:t>
            </a:r>
          </a:p>
          <a:p>
            <a:pPr>
              <a:lnSpc>
                <a:spcPct val="90000"/>
              </a:lnSpc>
            </a:pPr>
            <a:r>
              <a:rPr lang="en-ZA" altLang="en-US" sz="2000" b="1" dirty="0">
                <a:solidFill>
                  <a:schemeClr val="tx1"/>
                </a:solidFill>
              </a:rPr>
              <a:t>Proof of payment of registration fees </a:t>
            </a:r>
            <a:r>
              <a:rPr lang="en-ZA" altLang="en-US" sz="2000" dirty="0">
                <a:solidFill>
                  <a:schemeClr val="tx1"/>
                </a:solidFill>
              </a:rPr>
              <a:t>(Admin fee per class of works plus annual fees – </a:t>
            </a:r>
            <a:r>
              <a:rPr lang="en-ZA" altLang="en-US" sz="2000" b="1" dirty="0">
                <a:solidFill>
                  <a:schemeClr val="tx1"/>
                </a:solidFill>
              </a:rPr>
              <a:t>admin fee is non refundable</a:t>
            </a:r>
            <a:r>
              <a:rPr lang="en-ZA" altLang="en-US" sz="2000" dirty="0">
                <a:solidFill>
                  <a:schemeClr val="tx1"/>
                </a:solidFill>
              </a:rPr>
              <a:t>)</a:t>
            </a:r>
          </a:p>
          <a:p>
            <a:pPr>
              <a:lnSpc>
                <a:spcPct val="90000"/>
              </a:lnSpc>
            </a:pPr>
            <a:r>
              <a:rPr lang="en-ZA" altLang="en-US" sz="2000" b="1" dirty="0">
                <a:solidFill>
                  <a:schemeClr val="tx1"/>
                </a:solidFill>
              </a:rPr>
              <a:t>Track Record </a:t>
            </a:r>
            <a:r>
              <a:rPr lang="en-ZA" altLang="en-US" sz="2000" dirty="0">
                <a:solidFill>
                  <a:schemeClr val="tx1"/>
                </a:solidFill>
              </a:rPr>
              <a:t>(Appointment/award letter, completion certificate/confirmation, latest/final payment certificate/copies of bank statements)</a:t>
            </a:r>
          </a:p>
          <a:p>
            <a:pPr>
              <a:lnSpc>
                <a:spcPct val="90000"/>
              </a:lnSpc>
            </a:pPr>
            <a:r>
              <a:rPr lang="en-ZA" altLang="en-US" sz="2000" dirty="0">
                <a:solidFill>
                  <a:schemeClr val="tx1"/>
                </a:solidFill>
              </a:rPr>
              <a:t>Latest annual </a:t>
            </a:r>
            <a:r>
              <a:rPr lang="en-ZA" altLang="en-US" sz="2000" b="1" dirty="0">
                <a:solidFill>
                  <a:schemeClr val="tx1"/>
                </a:solidFill>
              </a:rPr>
              <a:t>financial statements</a:t>
            </a:r>
          </a:p>
          <a:p>
            <a:pPr>
              <a:lnSpc>
                <a:spcPct val="90000"/>
              </a:lnSpc>
            </a:pPr>
            <a:r>
              <a:rPr lang="en-ZA" altLang="en-US" sz="2000" dirty="0">
                <a:solidFill>
                  <a:schemeClr val="tx1"/>
                </a:solidFill>
              </a:rPr>
              <a:t>If financial statements are not audited, </a:t>
            </a:r>
            <a:r>
              <a:rPr lang="en-ZA" altLang="en-US" sz="2000" b="1" dirty="0">
                <a:solidFill>
                  <a:schemeClr val="tx1"/>
                </a:solidFill>
              </a:rPr>
              <a:t>copies of  bank statements </a:t>
            </a:r>
            <a:r>
              <a:rPr lang="en-ZA" altLang="en-US" sz="2000" b="1" dirty="0">
                <a:solidFill>
                  <a:srgbClr val="FF0000"/>
                </a:solidFill>
              </a:rPr>
              <a:t>or</a:t>
            </a:r>
            <a:r>
              <a:rPr lang="en-ZA" altLang="en-US" sz="2000" dirty="0">
                <a:solidFill>
                  <a:srgbClr val="FF0000"/>
                </a:solidFill>
              </a:rPr>
              <a:t> </a:t>
            </a:r>
            <a:r>
              <a:rPr lang="en-ZA" altLang="en-US" sz="2000" b="1" dirty="0">
                <a:solidFill>
                  <a:schemeClr val="tx1"/>
                </a:solidFill>
              </a:rPr>
              <a:t>vat returns </a:t>
            </a:r>
            <a:r>
              <a:rPr lang="en-ZA" altLang="en-US" sz="2000" dirty="0">
                <a:solidFill>
                  <a:schemeClr val="tx1"/>
                </a:solidFill>
              </a:rPr>
              <a:t>(Vat 201 forms and Vat Statement of Account) </a:t>
            </a:r>
            <a:r>
              <a:rPr lang="en-ZA" altLang="en-US" sz="2000" b="1" dirty="0">
                <a:solidFill>
                  <a:schemeClr val="tx1"/>
                </a:solidFill>
              </a:rPr>
              <a:t>to support the highest turnover</a:t>
            </a:r>
          </a:p>
        </p:txBody>
      </p:sp>
    </p:spTree>
    <p:extLst>
      <p:ext uri="{BB962C8B-B14F-4D97-AF65-F5344CB8AC3E}">
        <p14:creationId xmlns:p14="http://schemas.microsoft.com/office/powerpoint/2010/main" val="351282999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577048" y="1083558"/>
            <a:ext cx="8109751" cy="496667"/>
          </a:xfrm>
        </p:spPr>
        <p:txBody>
          <a:bodyPr/>
          <a:lstStyle/>
          <a:p>
            <a:pPr lvl="0" algn="ctr"/>
            <a:br>
              <a:rPr lang="en-US" sz="2400" b="1" dirty="0"/>
            </a:br>
            <a:r>
              <a:rPr lang="en-US" sz="2400" b="1" dirty="0"/>
              <a:t>Registration Fees</a:t>
            </a:r>
            <a:br>
              <a:rPr lang="en-ZA" sz="2800" dirty="0"/>
            </a:br>
            <a:br>
              <a:rPr lang="en-ZA" sz="2800" dirty="0"/>
            </a:br>
            <a:br>
              <a:rPr lang="en-ZA" sz="2800" dirty="0"/>
            </a:br>
            <a:br>
              <a:rPr lang="en-ZA" sz="2800" dirty="0"/>
            </a:br>
            <a:endParaRPr lang="en-ZA" sz="2800" dirty="0"/>
          </a:p>
        </p:txBody>
      </p:sp>
      <p:sp>
        <p:nvSpPr>
          <p:cNvPr id="6147" name="Text Box 4"/>
          <p:cNvSpPr>
            <a:spLocks noGrp="1" noChangeArrowheads="1"/>
          </p:cNvSpPr>
          <p:nvPr>
            <p:ph type="body" idx="4294967295"/>
          </p:nvPr>
        </p:nvSpPr>
        <p:spPr>
          <a:xfrm>
            <a:off x="196733" y="1226893"/>
            <a:ext cx="7920037" cy="5617675"/>
          </a:xfrm>
        </p:spPr>
        <p:txBody>
          <a:bodyPr/>
          <a:lstStyle/>
          <a:p>
            <a:endParaRPr lang="en-ZA" sz="1600" dirty="0"/>
          </a:p>
          <a:p>
            <a:pPr marL="0" indent="0">
              <a:buNone/>
            </a:pPr>
            <a:endParaRPr lang="en-ZA" sz="2000" dirty="0"/>
          </a:p>
          <a:p>
            <a:pPr marL="0" indent="0">
              <a:buNone/>
            </a:pPr>
            <a:endParaRPr lang="en-ZA" sz="1600" dirty="0"/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21875055"/>
              </p:ext>
            </p:extLst>
          </p:nvPr>
        </p:nvGraphicFramePr>
        <p:xfrm>
          <a:off x="1562470" y="1397000"/>
          <a:ext cx="6057530" cy="3977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9353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ZA" dirty="0"/>
                        <a:t>Grading Designation</a:t>
                      </a:r>
                      <a:r>
                        <a:rPr lang="en-ZA" baseline="0" dirty="0"/>
                        <a:t> </a:t>
                      </a:r>
                      <a:endParaRPr lang="en-Z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dirty="0"/>
                        <a:t>Administration Fee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dirty="0"/>
                        <a:t>Annual</a:t>
                      </a:r>
                      <a:r>
                        <a:rPr lang="en-ZA" baseline="0" dirty="0"/>
                        <a:t> Fees</a:t>
                      </a:r>
                      <a:endParaRPr lang="en-Z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ZA" b="1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b="1" dirty="0"/>
                        <a:t>450 ( Valid for 3yrs)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Z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ZA" b="1" i="0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b="1" dirty="0"/>
                        <a:t>450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b="1" dirty="0"/>
                        <a:t>250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ZA" b="1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b="1" dirty="0"/>
                        <a:t>750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b="1" dirty="0"/>
                        <a:t>350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ZA" b="1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b="1" dirty="0"/>
                        <a:t>750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b="1" dirty="0"/>
                        <a:t>900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ZA" b="1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b="1" dirty="0"/>
                        <a:t>750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b="1" dirty="0"/>
                        <a:t>1 750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ZA" b="1" dirty="0"/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b="1" dirty="0"/>
                        <a:t>750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b="1" dirty="0"/>
                        <a:t>3 500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ZA" b="1" dirty="0"/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b="1" dirty="0"/>
                        <a:t>750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b="1" dirty="0"/>
                        <a:t>9</a:t>
                      </a:r>
                      <a:r>
                        <a:rPr lang="en-ZA" b="1" baseline="0" dirty="0"/>
                        <a:t> </a:t>
                      </a:r>
                      <a:r>
                        <a:rPr lang="en-ZA" b="1" dirty="0"/>
                        <a:t>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ZA" b="1" dirty="0"/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b="1" dirty="0"/>
                        <a:t>750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b="1" dirty="0"/>
                        <a:t>29 000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ZA" b="1" dirty="0"/>
                        <a:t>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b="1" dirty="0"/>
                        <a:t>750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b="1" dirty="0"/>
                        <a:t>55 000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1899546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768208-5C47-4B45-B865-7990D21ACC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ZA" sz="2400" b="1" dirty="0"/>
              <a:t>Turnaround times &amp; Registration periods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E606DC-F7AF-4AE2-BFF6-BA2AF91057D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ZA" sz="2000" b="1" dirty="0">
                <a:solidFill>
                  <a:schemeClr val="tx1"/>
                </a:solidFill>
              </a:rPr>
              <a:t>Turnaround Times:</a:t>
            </a:r>
          </a:p>
          <a:p>
            <a:r>
              <a:rPr lang="en-ZA" sz="2000" dirty="0">
                <a:solidFill>
                  <a:schemeClr val="tx1"/>
                </a:solidFill>
              </a:rPr>
              <a:t>Grade 1  (48 Hours, online is immediate after approved confirmation of payment)</a:t>
            </a:r>
          </a:p>
          <a:p>
            <a:r>
              <a:rPr lang="en-ZA" sz="2000" dirty="0">
                <a:solidFill>
                  <a:schemeClr val="tx1"/>
                </a:solidFill>
              </a:rPr>
              <a:t>Grade 2 – 9 (21 working days)</a:t>
            </a:r>
          </a:p>
          <a:p>
            <a:endParaRPr lang="en-ZA" sz="2000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ZA" sz="2000" b="1" dirty="0">
                <a:solidFill>
                  <a:schemeClr val="tx1"/>
                </a:solidFill>
              </a:rPr>
              <a:t>Registration validity period:</a:t>
            </a:r>
          </a:p>
          <a:p>
            <a:r>
              <a:rPr lang="en-ZA" sz="2000" dirty="0">
                <a:solidFill>
                  <a:schemeClr val="tx1"/>
                </a:solidFill>
              </a:rPr>
              <a:t>Registration is valid for period of 3 years from the date of registration</a:t>
            </a:r>
          </a:p>
          <a:p>
            <a:pPr marL="0" indent="0">
              <a:buNone/>
            </a:pPr>
            <a:endParaRPr lang="en-ZA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861109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8E93BA-833C-4FBC-B6B9-7FCC96A240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0668" y="896075"/>
            <a:ext cx="8229600" cy="826193"/>
          </a:xfrm>
        </p:spPr>
        <p:txBody>
          <a:bodyPr/>
          <a:lstStyle/>
          <a:p>
            <a:pPr algn="ctr"/>
            <a:r>
              <a:rPr lang="en-ZA" sz="2400" b="1" dirty="0"/>
              <a:t>NC CIDB OFFICE CONTACT DETAILS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06D736-5035-4CFA-AC54-C2D1E07E66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470819"/>
            <a:ext cx="8229600" cy="3916362"/>
          </a:xfrm>
        </p:spPr>
        <p:txBody>
          <a:bodyPr/>
          <a:lstStyle/>
          <a:p>
            <a:pPr marL="0" indent="0">
              <a:buNone/>
            </a:pPr>
            <a:endParaRPr lang="en-ZA" dirty="0"/>
          </a:p>
          <a:p>
            <a:pPr marL="0" indent="0">
              <a:buNone/>
            </a:pPr>
            <a:endParaRPr lang="en-ZA" dirty="0"/>
          </a:p>
          <a:p>
            <a:pPr marL="0" indent="0">
              <a:buNone/>
            </a:pPr>
            <a:endParaRPr lang="en-ZA" dirty="0"/>
          </a:p>
          <a:p>
            <a:pPr marL="0" indent="0">
              <a:buNone/>
            </a:pPr>
            <a:r>
              <a:rPr lang="en-ZA" b="1" dirty="0">
                <a:solidFill>
                  <a:schemeClr val="tx1"/>
                </a:solidFill>
              </a:rPr>
              <a:t>Tel: (053)861 6403 / 6402 / 6401</a:t>
            </a:r>
          </a:p>
          <a:p>
            <a:pPr marL="0" indent="0">
              <a:buNone/>
            </a:pPr>
            <a:r>
              <a:rPr lang="en-ZA" b="1" dirty="0">
                <a:solidFill>
                  <a:schemeClr val="tx1"/>
                </a:solidFill>
              </a:rPr>
              <a:t>Email: </a:t>
            </a:r>
            <a:r>
              <a:rPr lang="en-ZA" b="1" dirty="0">
                <a:solidFill>
                  <a:schemeClr val="tx1"/>
                </a:solidFill>
                <a:hlinkClick r:id="rId2"/>
              </a:rPr>
              <a:t>cidbnc@cidb.org.za</a:t>
            </a:r>
            <a:endParaRPr lang="en-ZA" b="1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n-ZA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304260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5389E4-00F8-4B7F-AEC0-9B03FE318C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14701" y="4724400"/>
            <a:ext cx="5180012" cy="247095"/>
          </a:xfrm>
        </p:spPr>
        <p:txBody>
          <a:bodyPr/>
          <a:lstStyle/>
          <a:p>
            <a:r>
              <a:rPr lang="en-GB" sz="2400" b="1" dirty="0">
                <a:latin typeface="Arial" panose="020B0604020202020204" pitchFamily="34" charset="0"/>
                <a:cs typeface="Arial" panose="020B0604020202020204" pitchFamily="34" charset="0"/>
              </a:rPr>
              <a:t>End of presentation</a:t>
            </a:r>
            <a:br>
              <a:rPr lang="en-GB" sz="24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2400" b="1" dirty="0">
                <a:latin typeface="Arial" panose="020B0604020202020204" pitchFamily="34" charset="0"/>
                <a:cs typeface="Arial" panose="020B0604020202020204" pitchFamily="34" charset="0"/>
              </a:rPr>
              <a:t>thank you</a:t>
            </a:r>
            <a:endParaRPr lang="en-ZA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4D2CA5C-228F-446E-87F2-6E48493CECA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42134359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346" y="436190"/>
            <a:ext cx="8229600" cy="353324"/>
          </a:xfrm>
        </p:spPr>
        <p:txBody>
          <a:bodyPr/>
          <a:lstStyle/>
          <a:p>
            <a:r>
              <a:rPr lang="en-US" sz="2400" b="1" dirty="0"/>
              <a:t>The CIDB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8641" y="986588"/>
            <a:ext cx="8229600" cy="543522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en-US" sz="2000" dirty="0">
                <a:solidFill>
                  <a:schemeClr val="tx1"/>
                </a:solidFill>
              </a:rPr>
              <a:t>Statutory body established in terms of the Construction Industry Development Board Act 38 of 2000</a:t>
            </a:r>
            <a:endParaRPr lang="en-US" sz="2000" dirty="0"/>
          </a:p>
          <a:p>
            <a:pPr>
              <a:spcBef>
                <a:spcPct val="50000"/>
              </a:spcBef>
              <a:buNone/>
            </a:pPr>
            <a:r>
              <a:rPr lang="en-US" altLang="en-US" sz="2000" dirty="0">
                <a:solidFill>
                  <a:schemeClr val="tx1"/>
                </a:solidFill>
              </a:rPr>
              <a:t>CIDB Act mandates the CIDB to:</a:t>
            </a:r>
          </a:p>
          <a:p>
            <a:pPr lvl="0">
              <a:spcBef>
                <a:spcPct val="50000"/>
              </a:spcBef>
            </a:pPr>
            <a:r>
              <a:rPr lang="en-GB" sz="2000" dirty="0">
                <a:solidFill>
                  <a:schemeClr val="tx1"/>
                </a:solidFill>
              </a:rPr>
              <a:t>Establish a </a:t>
            </a:r>
            <a:r>
              <a:rPr lang="en-GB" sz="2000" b="1" dirty="0">
                <a:solidFill>
                  <a:schemeClr val="tx1"/>
                </a:solidFill>
              </a:rPr>
              <a:t>national register of contractors </a:t>
            </a:r>
            <a:r>
              <a:rPr lang="en-GB" sz="2000" dirty="0">
                <a:solidFill>
                  <a:schemeClr val="tx1"/>
                </a:solidFill>
              </a:rPr>
              <a:t>and </a:t>
            </a:r>
            <a:r>
              <a:rPr lang="en-GB" sz="2000" b="1" dirty="0">
                <a:solidFill>
                  <a:schemeClr val="tx1"/>
                </a:solidFill>
              </a:rPr>
              <a:t>national register of construction projects</a:t>
            </a:r>
            <a:r>
              <a:rPr lang="en-GB" sz="2000" dirty="0">
                <a:solidFill>
                  <a:schemeClr val="tx1"/>
                </a:solidFill>
              </a:rPr>
              <a:t>; </a:t>
            </a:r>
          </a:p>
          <a:p>
            <a:pPr lvl="0">
              <a:spcBef>
                <a:spcPct val="50000"/>
              </a:spcBef>
            </a:pPr>
            <a:r>
              <a:rPr lang="en-GB" sz="2000" dirty="0">
                <a:solidFill>
                  <a:schemeClr val="tx1"/>
                </a:solidFill>
              </a:rPr>
              <a:t>Promote </a:t>
            </a:r>
            <a:r>
              <a:rPr lang="en-GB" sz="2000" b="1" dirty="0">
                <a:solidFill>
                  <a:schemeClr val="tx1"/>
                </a:solidFill>
              </a:rPr>
              <a:t>uniform application of procurement policy </a:t>
            </a:r>
            <a:r>
              <a:rPr lang="en-GB" sz="2000" dirty="0">
                <a:solidFill>
                  <a:schemeClr val="tx1"/>
                </a:solidFill>
              </a:rPr>
              <a:t>throughout all spheres of government;</a:t>
            </a:r>
          </a:p>
          <a:p>
            <a:pPr lvl="0">
              <a:spcBef>
                <a:spcPct val="50000"/>
              </a:spcBef>
            </a:pPr>
            <a:r>
              <a:rPr lang="en-GB" altLang="en-US" sz="2000" dirty="0">
                <a:solidFill>
                  <a:schemeClr val="tx1"/>
                </a:solidFill>
              </a:rPr>
              <a:t>Promote the </a:t>
            </a:r>
            <a:r>
              <a:rPr lang="en-GB" altLang="en-US" sz="2000" b="1" dirty="0">
                <a:solidFill>
                  <a:schemeClr val="tx1"/>
                </a:solidFill>
              </a:rPr>
              <a:t>standardisation of the procurement documentation</a:t>
            </a:r>
            <a:r>
              <a:rPr lang="en-GB" altLang="en-US" sz="2000" dirty="0">
                <a:solidFill>
                  <a:schemeClr val="tx1"/>
                </a:solidFill>
              </a:rPr>
              <a:t>, processes and procedures;</a:t>
            </a:r>
            <a:endParaRPr lang="en-US" altLang="en-US" sz="2000" dirty="0">
              <a:solidFill>
                <a:schemeClr val="tx1"/>
              </a:solidFill>
            </a:endParaRPr>
          </a:p>
          <a:p>
            <a:pPr>
              <a:spcBef>
                <a:spcPct val="50000"/>
              </a:spcBef>
            </a:pPr>
            <a:r>
              <a:rPr lang="en-US" altLang="en-US" sz="2000" dirty="0">
                <a:solidFill>
                  <a:schemeClr val="tx1"/>
                </a:solidFill>
              </a:rPr>
              <a:t>Promote, establish or </a:t>
            </a:r>
            <a:r>
              <a:rPr lang="en-US" altLang="en-US" sz="2000" b="1" dirty="0">
                <a:solidFill>
                  <a:schemeClr val="tx1"/>
                </a:solidFill>
              </a:rPr>
              <a:t>endorse uniform standards </a:t>
            </a:r>
            <a:r>
              <a:rPr lang="en-US" altLang="en-US" sz="2000" dirty="0">
                <a:solidFill>
                  <a:schemeClr val="tx1"/>
                </a:solidFill>
              </a:rPr>
              <a:t>and </a:t>
            </a:r>
            <a:r>
              <a:rPr lang="en-US" altLang="en-US" sz="2000" b="1" dirty="0">
                <a:solidFill>
                  <a:schemeClr val="tx1"/>
                </a:solidFill>
              </a:rPr>
              <a:t>ethical standards</a:t>
            </a:r>
            <a:r>
              <a:rPr lang="en-US" altLang="en-US" sz="2000" dirty="0">
                <a:solidFill>
                  <a:schemeClr val="tx1"/>
                </a:solidFill>
              </a:rPr>
              <a:t> that </a:t>
            </a:r>
            <a:r>
              <a:rPr lang="en-US" altLang="en-US" sz="2000" b="1" dirty="0">
                <a:solidFill>
                  <a:schemeClr val="tx1"/>
                </a:solidFill>
              </a:rPr>
              <a:t>regulate the actions</a:t>
            </a:r>
            <a:r>
              <a:rPr lang="en-US" altLang="en-US" sz="2000" dirty="0">
                <a:solidFill>
                  <a:schemeClr val="tx1"/>
                </a:solidFill>
              </a:rPr>
              <a:t>, </a:t>
            </a:r>
            <a:r>
              <a:rPr lang="en-US" altLang="en-US" sz="2000" b="1" dirty="0">
                <a:solidFill>
                  <a:schemeClr val="tx1"/>
                </a:solidFill>
              </a:rPr>
              <a:t>practices and procedures</a:t>
            </a:r>
            <a:r>
              <a:rPr lang="en-US" altLang="en-US" sz="2000" dirty="0">
                <a:solidFill>
                  <a:schemeClr val="tx1"/>
                </a:solidFill>
              </a:rPr>
              <a:t> </a:t>
            </a:r>
            <a:r>
              <a:rPr lang="en-US" altLang="en-US" sz="2000" b="1" dirty="0">
                <a:solidFill>
                  <a:schemeClr val="tx1"/>
                </a:solidFill>
              </a:rPr>
              <a:t>of parties engaged in construction contracts </a:t>
            </a:r>
            <a:endParaRPr lang="en-US" altLang="en-US" sz="2000" b="1" i="1" dirty="0">
              <a:solidFill>
                <a:schemeClr val="tx1"/>
              </a:solidFill>
              <a:cs typeface="Arial" panose="020B0604020202020204" pitchFamily="34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07876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729946" y="4724400"/>
            <a:ext cx="6764767" cy="1044575"/>
          </a:xfrm>
        </p:spPr>
        <p:txBody>
          <a:bodyPr/>
          <a:lstStyle/>
          <a:p>
            <a:pPr algn="l">
              <a:spcBef>
                <a:spcPct val="45000"/>
              </a:spcBef>
            </a:pPr>
            <a:r>
              <a:rPr lang="en-US" alt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Legislative requirements for Register of contractors</a:t>
            </a:r>
            <a:br>
              <a:rPr lang="en-US" alt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br>
              <a:rPr lang="en-US" altLang="en-US" dirty="0"/>
            </a:b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811064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91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73311" y="384508"/>
            <a:ext cx="8405775" cy="451312"/>
          </a:xfrm>
        </p:spPr>
        <p:txBody>
          <a:bodyPr/>
          <a:lstStyle/>
          <a:p>
            <a:r>
              <a:rPr lang="en-US" sz="2000" b="1" dirty="0">
                <a:latin typeface="Arial" charset="0"/>
              </a:rPr>
              <a:t>Chapter 3 of CIDB Act</a:t>
            </a:r>
          </a:p>
        </p:txBody>
      </p:sp>
      <p:sp>
        <p:nvSpPr>
          <p:cNvPr id="16691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57901" y="610164"/>
            <a:ext cx="9144000" cy="5637671"/>
          </a:xfrm>
        </p:spPr>
        <p:txBody>
          <a:bodyPr>
            <a:normAutofit/>
          </a:bodyPr>
          <a:lstStyle/>
          <a:p>
            <a:pPr>
              <a:spcBef>
                <a:spcPct val="0"/>
              </a:spcBef>
              <a:buNone/>
            </a:pPr>
            <a:endParaRPr lang="en-US" altLang="en-US" sz="2100" dirty="0">
              <a:solidFill>
                <a:schemeClr val="tx1"/>
              </a:solidFill>
            </a:endParaRPr>
          </a:p>
          <a:p>
            <a:pPr>
              <a:spcBef>
                <a:spcPct val="0"/>
              </a:spcBef>
              <a:buNone/>
            </a:pPr>
            <a:r>
              <a:rPr lang="en-US" altLang="en-US" sz="1900" dirty="0">
                <a:solidFill>
                  <a:schemeClr val="tx1"/>
                </a:solidFill>
              </a:rPr>
              <a:t>The Board must </a:t>
            </a:r>
            <a:r>
              <a:rPr lang="en-US" altLang="en-US" sz="1900" b="1" dirty="0">
                <a:solidFill>
                  <a:schemeClr val="tx1"/>
                </a:solidFill>
              </a:rPr>
              <a:t>establish a national register of contractors </a:t>
            </a:r>
            <a:r>
              <a:rPr lang="en-US" altLang="en-US" sz="1900" dirty="0">
                <a:solidFill>
                  <a:schemeClr val="tx1"/>
                </a:solidFill>
              </a:rPr>
              <a:t>that must </a:t>
            </a:r>
          </a:p>
          <a:p>
            <a:pPr>
              <a:spcBef>
                <a:spcPct val="0"/>
              </a:spcBef>
              <a:buNone/>
            </a:pPr>
            <a:r>
              <a:rPr lang="en-US" altLang="en-US" sz="1900" dirty="0">
                <a:solidFill>
                  <a:schemeClr val="tx1"/>
                </a:solidFill>
              </a:rPr>
              <a:t>categorize contractors in a manner that (16(1)):</a:t>
            </a:r>
          </a:p>
          <a:p>
            <a:pPr>
              <a:spcBef>
                <a:spcPct val="0"/>
              </a:spcBef>
            </a:pPr>
            <a:r>
              <a:rPr lang="en-US" altLang="en-US" sz="1900" dirty="0">
                <a:solidFill>
                  <a:schemeClr val="tx1"/>
                </a:solidFill>
              </a:rPr>
              <a:t>facilitates public sector procurement and promotes contractor development. </a:t>
            </a:r>
          </a:p>
          <a:p>
            <a:pPr marL="0" indent="0">
              <a:buNone/>
            </a:pPr>
            <a:r>
              <a:rPr lang="en-GB" sz="1900" dirty="0">
                <a:solidFill>
                  <a:srgbClr val="0070C0"/>
                </a:solidFill>
              </a:rPr>
              <a:t>               </a:t>
            </a:r>
            <a:endParaRPr lang="en-US" altLang="en-US" sz="1900" dirty="0">
              <a:solidFill>
                <a:srgbClr val="0070C0"/>
              </a:solidFill>
            </a:endParaRPr>
          </a:p>
          <a:p>
            <a:pPr>
              <a:spcBef>
                <a:spcPct val="0"/>
              </a:spcBef>
              <a:buNone/>
            </a:pPr>
            <a:r>
              <a:rPr lang="en-US" altLang="en-US" sz="1900" dirty="0">
                <a:solidFill>
                  <a:schemeClr val="tx1"/>
                </a:solidFill>
              </a:rPr>
              <a:t>18(1) </a:t>
            </a:r>
            <a:r>
              <a:rPr lang="en-US" altLang="en-US" sz="1900" b="1" dirty="0">
                <a:solidFill>
                  <a:schemeClr val="tx1"/>
                </a:solidFill>
              </a:rPr>
              <a:t>A contractor may not undertake, carry out or complete any </a:t>
            </a:r>
          </a:p>
          <a:p>
            <a:pPr>
              <a:spcBef>
                <a:spcPct val="0"/>
              </a:spcBef>
              <a:buNone/>
            </a:pPr>
            <a:r>
              <a:rPr lang="en-US" altLang="en-US" sz="1900" b="1" dirty="0">
                <a:solidFill>
                  <a:schemeClr val="tx1"/>
                </a:solidFill>
              </a:rPr>
              <a:t>construction works </a:t>
            </a:r>
            <a:r>
              <a:rPr lang="en-US" altLang="en-US" sz="1900" dirty="0">
                <a:solidFill>
                  <a:schemeClr val="tx1"/>
                </a:solidFill>
              </a:rPr>
              <a:t>or portion thereof for public sector contracts,</a:t>
            </a:r>
            <a:r>
              <a:rPr lang="en-US" altLang="en-US" sz="1900" dirty="0"/>
              <a:t> </a:t>
            </a:r>
          </a:p>
          <a:p>
            <a:pPr>
              <a:spcBef>
                <a:spcPct val="0"/>
              </a:spcBef>
              <a:buNone/>
            </a:pPr>
            <a:r>
              <a:rPr lang="en-US" altLang="en-US" sz="1900" b="1" dirty="0">
                <a:solidFill>
                  <a:schemeClr val="tx1"/>
                </a:solidFill>
              </a:rPr>
              <a:t>awarded in terms of competitive tender or quotation</a:t>
            </a:r>
            <a:r>
              <a:rPr lang="en-US" altLang="en-US" sz="1900" dirty="0">
                <a:solidFill>
                  <a:schemeClr val="tx1"/>
                </a:solidFill>
              </a:rPr>
              <a:t>, </a:t>
            </a:r>
            <a:r>
              <a:rPr lang="en-US" altLang="en-US" sz="1900" b="1" dirty="0">
                <a:solidFill>
                  <a:srgbClr val="FF0000"/>
                </a:solidFill>
              </a:rPr>
              <a:t>unless he or she </a:t>
            </a:r>
          </a:p>
          <a:p>
            <a:pPr>
              <a:spcBef>
                <a:spcPct val="0"/>
              </a:spcBef>
              <a:buNone/>
            </a:pPr>
            <a:r>
              <a:rPr lang="en-US" altLang="en-US" sz="1900" b="1" dirty="0">
                <a:solidFill>
                  <a:srgbClr val="FF0000"/>
                </a:solidFill>
              </a:rPr>
              <a:t>is registered with the Board and holds a valid registration issued by the </a:t>
            </a:r>
          </a:p>
          <a:p>
            <a:pPr>
              <a:spcBef>
                <a:spcPct val="0"/>
              </a:spcBef>
              <a:buNone/>
            </a:pPr>
            <a:r>
              <a:rPr lang="en-US" altLang="en-US" sz="1900" b="1" dirty="0">
                <a:solidFill>
                  <a:srgbClr val="FF0000"/>
                </a:solidFill>
              </a:rPr>
              <a:t>Board. </a:t>
            </a:r>
          </a:p>
          <a:p>
            <a:pPr>
              <a:spcBef>
                <a:spcPct val="0"/>
              </a:spcBef>
              <a:buNone/>
            </a:pPr>
            <a:endParaRPr lang="en-US" altLang="en-US" sz="1900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ZA" sz="1900" dirty="0">
                <a:solidFill>
                  <a:schemeClr val="tx1"/>
                </a:solidFill>
              </a:rPr>
              <a:t>(2) Any contractor who carries out or attempts to carry out any construction works or portion thereof under a public sector contract and </a:t>
            </a:r>
            <a:r>
              <a:rPr lang="en-ZA" sz="1900" b="1" dirty="0">
                <a:solidFill>
                  <a:srgbClr val="FF0000"/>
                </a:solidFill>
              </a:rPr>
              <a:t>who is not a registered contractor, is guilty of an offence….</a:t>
            </a:r>
          </a:p>
          <a:p>
            <a:pPr>
              <a:spcBef>
                <a:spcPct val="0"/>
              </a:spcBef>
              <a:buNone/>
            </a:pPr>
            <a:endParaRPr lang="en-US" altLang="en-US" sz="1900" dirty="0">
              <a:solidFill>
                <a:schemeClr val="tx1"/>
              </a:solidFill>
            </a:endParaRPr>
          </a:p>
          <a:p>
            <a:pPr>
              <a:spcBef>
                <a:spcPct val="0"/>
              </a:spcBef>
              <a:buNone/>
            </a:pPr>
            <a:r>
              <a:rPr lang="en-US" altLang="en-US" sz="1900" dirty="0">
                <a:solidFill>
                  <a:schemeClr val="tx1"/>
                </a:solidFill>
                <a:cs typeface="Arial" panose="020B0604020202020204" pitchFamily="34" charset="0"/>
              </a:rPr>
              <a:t>NB: </a:t>
            </a:r>
            <a:r>
              <a:rPr lang="en-GB" sz="1900" dirty="0">
                <a:solidFill>
                  <a:schemeClr val="tx1"/>
                </a:solidFill>
              </a:rPr>
              <a:t>The Regulations requires that the register be applied only to </a:t>
            </a:r>
            <a:r>
              <a:rPr lang="en-GB" sz="1900" b="1" dirty="0">
                <a:solidFill>
                  <a:schemeClr val="tx1"/>
                </a:solidFill>
              </a:rPr>
              <a:t>construction works contracts </a:t>
            </a:r>
            <a:r>
              <a:rPr lang="en-GB" sz="1900" dirty="0">
                <a:solidFill>
                  <a:schemeClr val="tx1"/>
                </a:solidFill>
              </a:rPr>
              <a:t>having a </a:t>
            </a:r>
            <a:r>
              <a:rPr lang="en-GB" sz="1900" b="1" dirty="0">
                <a:solidFill>
                  <a:schemeClr val="tx1"/>
                </a:solidFill>
              </a:rPr>
              <a:t>value in excess of </a:t>
            </a:r>
            <a:r>
              <a:rPr lang="en-GB" sz="1900" dirty="0">
                <a:solidFill>
                  <a:srgbClr val="FF0000"/>
                </a:solidFill>
              </a:rPr>
              <a:t>R30 000 including VAT</a:t>
            </a:r>
          </a:p>
          <a:p>
            <a:pPr>
              <a:spcBef>
                <a:spcPct val="0"/>
              </a:spcBef>
              <a:buNone/>
            </a:pPr>
            <a:endParaRPr lang="en-US" altLang="en-US" sz="1900" dirty="0">
              <a:solidFill>
                <a:schemeClr val="tx1"/>
              </a:solidFill>
            </a:endParaRPr>
          </a:p>
          <a:p>
            <a:pPr>
              <a:spcBef>
                <a:spcPct val="0"/>
              </a:spcBef>
              <a:buNone/>
            </a:pPr>
            <a:endParaRPr lang="en-ZA" sz="2100" dirty="0">
              <a:solidFill>
                <a:schemeClr val="tx1"/>
              </a:solidFill>
            </a:endParaRPr>
          </a:p>
          <a:p>
            <a:pPr>
              <a:spcBef>
                <a:spcPct val="0"/>
              </a:spcBef>
              <a:buNone/>
            </a:pPr>
            <a:endParaRPr lang="en-ZA" sz="2100" dirty="0">
              <a:solidFill>
                <a:schemeClr val="tx1"/>
              </a:solidFill>
            </a:endParaRPr>
          </a:p>
          <a:p>
            <a:pPr>
              <a:spcBef>
                <a:spcPct val="0"/>
              </a:spcBef>
              <a:buNone/>
            </a:pPr>
            <a:endParaRPr lang="en-US" altLang="en-US" sz="2100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n-US" altLang="en-US" sz="2000" dirty="0">
              <a:solidFill>
                <a:srgbClr val="FF0000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9916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0783" y="621792"/>
            <a:ext cx="8229600" cy="511746"/>
          </a:xfrm>
        </p:spPr>
        <p:txBody>
          <a:bodyPr/>
          <a:lstStyle/>
          <a:p>
            <a:r>
              <a:rPr lang="en-US" sz="2400" b="1" dirty="0"/>
              <a:t>What is the Register of Contractors? 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93288"/>
            <a:ext cx="8229600" cy="410967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dirty="0">
                <a:solidFill>
                  <a:schemeClr val="tx1"/>
                </a:solidFill>
              </a:rPr>
              <a:t>The </a:t>
            </a:r>
            <a:r>
              <a:rPr lang="en-US" sz="2000" b="1" dirty="0">
                <a:solidFill>
                  <a:schemeClr val="tx1"/>
                </a:solidFill>
              </a:rPr>
              <a:t>Register of Contractors</a:t>
            </a:r>
            <a:r>
              <a:rPr lang="en-US" sz="2000" dirty="0">
                <a:solidFill>
                  <a:schemeClr val="tx1"/>
                </a:solidFill>
              </a:rPr>
              <a:t> (</a:t>
            </a:r>
            <a:r>
              <a:rPr lang="en-US" sz="2000" dirty="0" err="1">
                <a:solidFill>
                  <a:schemeClr val="tx1"/>
                </a:solidFill>
              </a:rPr>
              <a:t>RoC</a:t>
            </a:r>
            <a:r>
              <a:rPr lang="en-US" sz="2000" dirty="0">
                <a:solidFill>
                  <a:schemeClr val="tx1"/>
                </a:solidFill>
              </a:rPr>
              <a:t>) is a </a:t>
            </a:r>
            <a:r>
              <a:rPr lang="en-US" sz="2000" b="1" dirty="0">
                <a:solidFill>
                  <a:schemeClr val="tx1"/>
                </a:solidFill>
              </a:rPr>
              <a:t>macro risk management</a:t>
            </a:r>
            <a:r>
              <a:rPr lang="en-US" sz="2000" dirty="0">
                <a:solidFill>
                  <a:schemeClr val="tx1"/>
                </a:solidFill>
              </a:rPr>
              <a:t> tool to support clients to better procure for infrastructure.  </a:t>
            </a:r>
          </a:p>
          <a:p>
            <a:r>
              <a:rPr lang="en-US" sz="2000" b="1" dirty="0">
                <a:solidFill>
                  <a:schemeClr val="tx1"/>
                </a:solidFill>
              </a:rPr>
              <a:t>It applies to all contractors wishing to do work in the public sector. </a:t>
            </a:r>
          </a:p>
          <a:p>
            <a:r>
              <a:rPr lang="en-US" sz="2000" dirty="0">
                <a:solidFill>
                  <a:schemeClr val="tx1"/>
                </a:solidFill>
              </a:rPr>
              <a:t>The Construction Industry Development (CID) Regulations </a:t>
            </a:r>
            <a:r>
              <a:rPr lang="en-US" sz="2000" b="1" dirty="0">
                <a:solidFill>
                  <a:schemeClr val="tx1"/>
                </a:solidFill>
              </a:rPr>
              <a:t>bind public sector clients to only award construction works contracts to </a:t>
            </a:r>
            <a:r>
              <a:rPr lang="en-US" sz="2000" b="1" dirty="0" err="1">
                <a:solidFill>
                  <a:schemeClr val="tx1"/>
                </a:solidFill>
              </a:rPr>
              <a:t>cidb</a:t>
            </a:r>
            <a:r>
              <a:rPr lang="en-US" sz="2000" b="1" dirty="0">
                <a:solidFill>
                  <a:schemeClr val="tx1"/>
                </a:solidFill>
              </a:rPr>
              <a:t> registered contractors.</a:t>
            </a:r>
          </a:p>
          <a:p>
            <a:pPr marL="0" indent="0">
              <a:buNone/>
            </a:pP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28654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817CD2-F728-49DB-9BA5-CC4DC3BF83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ZA" b="1" dirty="0">
                <a:latin typeface="Arial" panose="020B0604020202020204" pitchFamily="34" charset="0"/>
                <a:cs typeface="Arial" panose="020B0604020202020204" pitchFamily="34" charset="0"/>
              </a:rPr>
              <a:t>WHO SHOULD REGISTER </a:t>
            </a:r>
          </a:p>
        </p:txBody>
      </p:sp>
    </p:spTree>
    <p:extLst>
      <p:ext uri="{BB962C8B-B14F-4D97-AF65-F5344CB8AC3E}">
        <p14:creationId xmlns:p14="http://schemas.microsoft.com/office/powerpoint/2010/main" val="516511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90" name="Title 7"/>
          <p:cNvSpPr>
            <a:spLocks noGrp="1"/>
          </p:cNvSpPr>
          <p:nvPr>
            <p:ph type="title"/>
          </p:nvPr>
        </p:nvSpPr>
        <p:spPr>
          <a:xfrm>
            <a:off x="317478" y="612775"/>
            <a:ext cx="8215312" cy="373650"/>
          </a:xfrm>
        </p:spPr>
        <p:txBody>
          <a:bodyPr/>
          <a:lstStyle/>
          <a:p>
            <a:r>
              <a:rPr lang="en-US" sz="2400" b="1" dirty="0"/>
              <a:t>Who should register?</a:t>
            </a:r>
            <a:endParaRPr lang="en-US" sz="2400" dirty="0"/>
          </a:p>
        </p:txBody>
      </p:sp>
      <p:sp>
        <p:nvSpPr>
          <p:cNvPr id="16391" name="Slide Number Placeholder 6"/>
          <p:cNvSpPr>
            <a:spLocks noGrp="1"/>
          </p:cNvSpPr>
          <p:nvPr>
            <p:ph type="sldNum" sz="quarter" idx="4294967295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2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75DE4180-1038-449B-88FB-3B304C1D348B}" type="slidenum">
              <a:rPr lang="en-US" sz="1400" b="0" smtClean="0"/>
              <a:pPr eaLnBrk="1" hangingPunct="1"/>
              <a:t>8</a:t>
            </a:fld>
            <a:endParaRPr lang="en-US" sz="1400" b="0"/>
          </a:p>
        </p:txBody>
      </p:sp>
      <p:sp>
        <p:nvSpPr>
          <p:cNvPr id="2" name="Rectangle 1"/>
          <p:cNvSpPr/>
          <p:nvPr/>
        </p:nvSpPr>
        <p:spPr>
          <a:xfrm>
            <a:off x="317478" y="1394666"/>
            <a:ext cx="8509044" cy="48505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charset="0"/>
              <a:buNone/>
            </a:pP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Who must register:</a:t>
            </a:r>
          </a:p>
          <a:p>
            <a:pPr>
              <a:buFont typeface="Arial" charset="0"/>
              <a:buNone/>
            </a:pPr>
            <a:r>
              <a:rPr lang="en-US" b="1" dirty="0">
                <a:solidFill>
                  <a:srgbClr val="FF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Construction companies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who 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have the capability to undertake construction works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contracts and 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who wish to tender for public construction contracts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dirty="0">
              <a:solidFill>
                <a:srgbClr val="FF33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Arial" charset="0"/>
              <a:buNone/>
            </a:pP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Arial" charset="0"/>
              <a:buNone/>
            </a:pP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Who must </a:t>
            </a:r>
            <a:r>
              <a:rPr lang="en-US" b="1" u="sng" dirty="0">
                <a:latin typeface="Arial" panose="020B0604020202020204" pitchFamily="34" charset="0"/>
                <a:cs typeface="Arial" panose="020B0604020202020204" pitchFamily="34" charset="0"/>
              </a:rPr>
              <a:t>not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register (Exemptions):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Contractors who are </a:t>
            </a:r>
            <a:r>
              <a:rPr lang="en-US" dirty="0">
                <a:solidFill>
                  <a:srgbClr val="FF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under restrictions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from doing business with the public        sector e.g. Bidders who are listed on the national Treasury register of defaulters will be automatically disqualified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 err="1">
                <a:solidFill>
                  <a:srgbClr val="FF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Labour</a:t>
            </a:r>
            <a:r>
              <a:rPr lang="en-US" b="1" dirty="0">
                <a:solidFill>
                  <a:srgbClr val="FF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only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contractors who undertake substantially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labour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only contracts are exempt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FF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Supply only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contractors who undertake substantially supply only </a:t>
            </a:r>
            <a:r>
              <a:rPr lang="en-US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(or majority supply only)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contracts are exempt</a:t>
            </a:r>
          </a:p>
          <a:p>
            <a:endParaRPr lang="en-US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400" i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ct val="5000"/>
              </a:spcBef>
            </a:pPr>
            <a:endParaRPr lang="en-US" alt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225542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50477C-A3D2-4634-8AE6-7058A537A1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75840" y="4724400"/>
            <a:ext cx="6543040" cy="1044575"/>
          </a:xfrm>
        </p:spPr>
        <p:txBody>
          <a:bodyPr/>
          <a:lstStyle/>
          <a:p>
            <a:pPr algn="l"/>
            <a:r>
              <a:rPr lang="en-ZA" b="1" dirty="0">
                <a:latin typeface="Arial" panose="020B0604020202020204" pitchFamily="34" charset="0"/>
                <a:cs typeface="Arial" panose="020B0604020202020204" pitchFamily="34" charset="0"/>
              </a:rPr>
              <a:t>TENDER VALUE LIMITS classes of construction works </a:t>
            </a:r>
          </a:p>
        </p:txBody>
      </p:sp>
    </p:spTree>
    <p:extLst>
      <p:ext uri="{BB962C8B-B14F-4D97-AF65-F5344CB8AC3E}">
        <p14:creationId xmlns:p14="http://schemas.microsoft.com/office/powerpoint/2010/main" val="215371146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16078</TotalTime>
  <Words>1621</Words>
  <Application>Microsoft Office PowerPoint</Application>
  <PresentationFormat>On-screen Show (4:3)</PresentationFormat>
  <Paragraphs>270</Paragraphs>
  <Slides>26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7" baseType="lpstr">
      <vt:lpstr>Office Theme</vt:lpstr>
      <vt:lpstr>SOL PLAATJE MUNICIPALITY  TENDER TRAINING WORKSHOP WORKSHOP  18 February 2025     </vt:lpstr>
      <vt:lpstr>CIDB MANDATE  </vt:lpstr>
      <vt:lpstr>The CIDB</vt:lpstr>
      <vt:lpstr>Legislative requirements for Register of contractors   </vt:lpstr>
      <vt:lpstr>Chapter 3 of CIDB Act</vt:lpstr>
      <vt:lpstr>What is the Register of Contractors? </vt:lpstr>
      <vt:lpstr>WHO SHOULD REGISTER </vt:lpstr>
      <vt:lpstr>Who should register?</vt:lpstr>
      <vt:lpstr>TENDER VALUE LIMITS classes of construction works </vt:lpstr>
      <vt:lpstr>Revised Threshold – Effective date 07 October 2019</vt:lpstr>
      <vt:lpstr>Classes of Construction Works </vt:lpstr>
      <vt:lpstr>Classes of Specialist Works </vt:lpstr>
      <vt:lpstr>CONTRACTOR GRADING DESIGNATIONS </vt:lpstr>
      <vt:lpstr>GRADING METHOD</vt:lpstr>
      <vt:lpstr>PowerPoint Presentation</vt:lpstr>
      <vt:lpstr>PE STATUS</vt:lpstr>
      <vt:lpstr>Potentially Emerging Enterprises </vt:lpstr>
      <vt:lpstr>REGISTRATION REQUIREMENTS/ SUPPORTING DOCUMENTATION</vt:lpstr>
      <vt:lpstr>TYPES OF APPLICATIONS</vt:lpstr>
      <vt:lpstr>   Grade 1 contractors – Entry level</vt:lpstr>
      <vt:lpstr>ONLINE REGISTRATION</vt:lpstr>
      <vt:lpstr>Grade 2 - 9</vt:lpstr>
      <vt:lpstr> Registration Fees    </vt:lpstr>
      <vt:lpstr>Turnaround times &amp; Registration periods</vt:lpstr>
      <vt:lpstr>NC CIDB OFFICE CONTACT DETAILS</vt:lpstr>
      <vt:lpstr>End of presentation thank you</vt:lpstr>
    </vt:vector>
  </TitlesOfParts>
  <Company>Cilton Powys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Bongani Nxumalo</dc:creator>
  <cp:lastModifiedBy>Nthabiseng Louw</cp:lastModifiedBy>
  <cp:revision>664</cp:revision>
  <cp:lastPrinted>2019-03-05T14:29:56Z</cp:lastPrinted>
  <dcterms:created xsi:type="dcterms:W3CDTF">2012-10-17T11:37:19Z</dcterms:created>
  <dcterms:modified xsi:type="dcterms:W3CDTF">2025-02-18T08:51:59Z</dcterms:modified>
</cp:coreProperties>
</file>